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8" r:id="rId3"/>
    <p:sldId id="309" r:id="rId4"/>
    <p:sldId id="339" r:id="rId5"/>
    <p:sldId id="341" r:id="rId6"/>
    <p:sldId id="342" r:id="rId7"/>
    <p:sldId id="310" r:id="rId8"/>
    <p:sldId id="312" r:id="rId9"/>
    <p:sldId id="313" r:id="rId10"/>
    <p:sldId id="314" r:id="rId11"/>
    <p:sldId id="315" r:id="rId12"/>
    <p:sldId id="344" r:id="rId13"/>
    <p:sldId id="316" r:id="rId14"/>
    <p:sldId id="317" r:id="rId15"/>
    <p:sldId id="343" r:id="rId16"/>
    <p:sldId id="347" r:id="rId17"/>
    <p:sldId id="348" r:id="rId18"/>
    <p:sldId id="351" r:id="rId19"/>
    <p:sldId id="350" r:id="rId20"/>
    <p:sldId id="319" r:id="rId21"/>
    <p:sldId id="320" r:id="rId22"/>
    <p:sldId id="321" r:id="rId23"/>
    <p:sldId id="323" r:id="rId24"/>
    <p:sldId id="352" r:id="rId25"/>
    <p:sldId id="353" r:id="rId26"/>
    <p:sldId id="270" r:id="rId27"/>
    <p:sldId id="272" r:id="rId28"/>
    <p:sldId id="271" r:id="rId29"/>
    <p:sldId id="281" r:id="rId30"/>
    <p:sldId id="284" r:id="rId31"/>
    <p:sldId id="285" r:id="rId32"/>
    <p:sldId id="354" r:id="rId33"/>
    <p:sldId id="322" r:id="rId34"/>
    <p:sldId id="325" r:id="rId35"/>
    <p:sldId id="326" r:id="rId36"/>
    <p:sldId id="327" r:id="rId37"/>
    <p:sldId id="328" r:id="rId38"/>
    <p:sldId id="329" r:id="rId39"/>
    <p:sldId id="330" r:id="rId40"/>
    <p:sldId id="335" r:id="rId41"/>
    <p:sldId id="336" r:id="rId42"/>
    <p:sldId id="258" r:id="rId43"/>
    <p:sldId id="355" r:id="rId44"/>
    <p:sldId id="259" r:id="rId45"/>
    <p:sldId id="263" r:id="rId46"/>
    <p:sldId id="262" r:id="rId47"/>
    <p:sldId id="261" r:id="rId48"/>
    <p:sldId id="260" r:id="rId49"/>
    <p:sldId id="266" r:id="rId50"/>
    <p:sldId id="265" r:id="rId51"/>
    <p:sldId id="267" r:id="rId52"/>
    <p:sldId id="35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9104B6-47EC-454F-8699-C9B9DB44E9F0}" type="doc">
      <dgm:prSet loTypeId="urn:microsoft.com/office/officeart/2018/5/layout/CenteredIconLabelDescriptionList" loCatId="icon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8129D4-3130-45E1-8BFF-94F9B5A47E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ko-KR" dirty="0"/>
            <a:t>눈</a:t>
          </a:r>
          <a:r>
            <a:rPr lang="en-US" dirty="0"/>
            <a:t>, </a:t>
          </a:r>
          <a:r>
            <a:rPr lang="ko-KR" dirty="0"/>
            <a:t>코</a:t>
          </a:r>
          <a:r>
            <a:rPr lang="en-US" dirty="0"/>
            <a:t>, </a:t>
          </a:r>
          <a:r>
            <a:rPr lang="ko-KR" dirty="0"/>
            <a:t>입술</a:t>
          </a:r>
          <a:r>
            <a:rPr lang="en-US" dirty="0"/>
            <a:t>, </a:t>
          </a:r>
          <a:r>
            <a:rPr lang="ko-KR" dirty="0"/>
            <a:t>귀 등 </a:t>
          </a:r>
          <a:r>
            <a:rPr lang="ko-KR" dirty="0" err="1"/>
            <a:t>오검출</a:t>
          </a:r>
          <a:endParaRPr lang="en-US" dirty="0"/>
        </a:p>
      </dgm:t>
    </dgm:pt>
    <dgm:pt modelId="{27D18749-9CEE-4CA9-8E3E-977C5DADECE8}" type="parTrans" cxnId="{DECD4EE9-6068-450F-9BBB-2CD7635BEAEF}">
      <dgm:prSet/>
      <dgm:spPr/>
      <dgm:t>
        <a:bodyPr/>
        <a:lstStyle/>
        <a:p>
          <a:endParaRPr lang="en-US"/>
        </a:p>
      </dgm:t>
    </dgm:pt>
    <dgm:pt modelId="{1DD7FCF3-47C7-4839-9490-C395E9C9630A}" type="sibTrans" cxnId="{DECD4EE9-6068-450F-9BBB-2CD7635BEAEF}">
      <dgm:prSet/>
      <dgm:spPr/>
      <dgm:t>
        <a:bodyPr/>
        <a:lstStyle/>
        <a:p>
          <a:endParaRPr lang="en-US"/>
        </a:p>
      </dgm:t>
    </dgm:pt>
    <dgm:pt modelId="{AB3A76F0-5157-4C23-BC84-565AD8F2F4FA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dirty="0"/>
            <a:t>특히 붉은 끼가 심한 입술은 대부분 잘못 검출</a:t>
          </a:r>
          <a:endParaRPr lang="en-US" dirty="0"/>
        </a:p>
      </dgm:t>
    </dgm:pt>
    <dgm:pt modelId="{1C32E895-4391-4B16-885A-C53307B4D8E5}" type="parTrans" cxnId="{6F39BE5D-3F6B-41B9-AEC2-5F1E6EEF0F7D}">
      <dgm:prSet/>
      <dgm:spPr/>
      <dgm:t>
        <a:bodyPr/>
        <a:lstStyle/>
        <a:p>
          <a:endParaRPr lang="en-US"/>
        </a:p>
      </dgm:t>
    </dgm:pt>
    <dgm:pt modelId="{ACDD806B-7616-43DB-AD50-5E68FC4EAA3E}" type="sibTrans" cxnId="{6F39BE5D-3F6B-41B9-AEC2-5F1E6EEF0F7D}">
      <dgm:prSet/>
      <dgm:spPr/>
      <dgm:t>
        <a:bodyPr/>
        <a:lstStyle/>
        <a:p>
          <a:endParaRPr lang="en-US"/>
        </a:p>
      </dgm:t>
    </dgm:pt>
    <dgm:pt modelId="{1FCC4EFB-E3B5-4959-8F26-B2EE2096B34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ko-KR" dirty="0"/>
            <a:t>얼굴이 아닌</a:t>
          </a:r>
          <a:endParaRPr lang="en-US" altLang="ko-KR" dirty="0"/>
        </a:p>
        <a:p>
          <a:pPr>
            <a:lnSpc>
              <a:spcPct val="100000"/>
            </a:lnSpc>
            <a:defRPr b="1"/>
          </a:pPr>
          <a:r>
            <a:rPr lang="ko-KR" altLang="en-US" dirty="0"/>
            <a:t>바깥 </a:t>
          </a:r>
          <a:r>
            <a:rPr lang="ko-KR" dirty="0"/>
            <a:t>부분 종종 검출</a:t>
          </a:r>
          <a:endParaRPr lang="en-US" dirty="0"/>
        </a:p>
      </dgm:t>
    </dgm:pt>
    <dgm:pt modelId="{77FD18D8-F20C-4946-96BB-36F1D7C561A6}" type="parTrans" cxnId="{5650D4BA-DAF2-44CB-BC94-BD448FB9B748}">
      <dgm:prSet/>
      <dgm:spPr/>
      <dgm:t>
        <a:bodyPr/>
        <a:lstStyle/>
        <a:p>
          <a:endParaRPr lang="en-US"/>
        </a:p>
      </dgm:t>
    </dgm:pt>
    <dgm:pt modelId="{205F9818-C158-497A-A664-1309D521CC3D}" type="sibTrans" cxnId="{5650D4BA-DAF2-44CB-BC94-BD448FB9B748}">
      <dgm:prSet/>
      <dgm:spPr/>
      <dgm:t>
        <a:bodyPr/>
        <a:lstStyle/>
        <a:p>
          <a:endParaRPr lang="en-US"/>
        </a:p>
      </dgm:t>
    </dgm:pt>
    <dgm:pt modelId="{BEAF314A-FA6B-498E-8275-6902E785B9F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Normalization</a:t>
          </a:r>
          <a:r>
            <a:rPr lang="ko-KR" dirty="0"/>
            <a:t>시 배경에 영향</a:t>
          </a:r>
          <a:endParaRPr lang="en-US" dirty="0"/>
        </a:p>
      </dgm:t>
    </dgm:pt>
    <dgm:pt modelId="{F7263E2E-4029-4185-8908-8B4F60F34162}" type="parTrans" cxnId="{F4425723-1876-4B00-9AA5-1BA3691DAFA7}">
      <dgm:prSet/>
      <dgm:spPr/>
      <dgm:t>
        <a:bodyPr/>
        <a:lstStyle/>
        <a:p>
          <a:endParaRPr lang="en-US"/>
        </a:p>
      </dgm:t>
    </dgm:pt>
    <dgm:pt modelId="{DB9C688B-0A11-4637-B03E-8C5775DD9065}" type="sibTrans" cxnId="{F4425723-1876-4B00-9AA5-1BA3691DAFA7}">
      <dgm:prSet/>
      <dgm:spPr/>
      <dgm:t>
        <a:bodyPr/>
        <a:lstStyle/>
        <a:p>
          <a:endParaRPr lang="en-US"/>
        </a:p>
      </dgm:t>
    </dgm:pt>
    <dgm:pt modelId="{8F5A7009-7E0F-4759-A38B-497EBF1D42AA}" type="pres">
      <dgm:prSet presAssocID="{4C9104B6-47EC-454F-8699-C9B9DB44E9F0}" presName="root" presStyleCnt="0">
        <dgm:presLayoutVars>
          <dgm:dir/>
          <dgm:resizeHandles val="exact"/>
        </dgm:presLayoutVars>
      </dgm:prSet>
      <dgm:spPr/>
    </dgm:pt>
    <dgm:pt modelId="{F5A5AFDF-C850-42A1-BDB4-A996707B2835}" type="pres">
      <dgm:prSet presAssocID="{398129D4-3130-45E1-8BFF-94F9B5A47E54}" presName="compNode" presStyleCnt="0"/>
      <dgm:spPr/>
    </dgm:pt>
    <dgm:pt modelId="{D2D226F5-1B63-4EAB-A839-8E0A1050C095}" type="pres">
      <dgm:prSet presAssocID="{398129D4-3130-45E1-8BFF-94F9B5A47E54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입술"/>
        </a:ext>
      </dgm:extLst>
    </dgm:pt>
    <dgm:pt modelId="{E63054B3-309A-43F1-902C-FDEFD3CECE70}" type="pres">
      <dgm:prSet presAssocID="{398129D4-3130-45E1-8BFF-94F9B5A47E54}" presName="iconSpace" presStyleCnt="0"/>
      <dgm:spPr/>
    </dgm:pt>
    <dgm:pt modelId="{086E530F-556E-4D64-821D-445B1C6701B0}" type="pres">
      <dgm:prSet presAssocID="{398129D4-3130-45E1-8BFF-94F9B5A47E54}" presName="parTx" presStyleLbl="revTx" presStyleIdx="0" presStyleCnt="6" custScaleY="51088">
        <dgm:presLayoutVars>
          <dgm:chMax val="0"/>
          <dgm:chPref val="0"/>
        </dgm:presLayoutVars>
      </dgm:prSet>
      <dgm:spPr/>
    </dgm:pt>
    <dgm:pt modelId="{1B32E282-604F-40B1-9CAB-66B4CAF55A19}" type="pres">
      <dgm:prSet presAssocID="{398129D4-3130-45E1-8BFF-94F9B5A47E54}" presName="txSpace" presStyleCnt="0"/>
      <dgm:spPr/>
    </dgm:pt>
    <dgm:pt modelId="{975F0A7E-393F-409E-ABAB-629DB5F8C913}" type="pres">
      <dgm:prSet presAssocID="{398129D4-3130-45E1-8BFF-94F9B5A47E54}" presName="desTx" presStyleLbl="revTx" presStyleIdx="1" presStyleCnt="6" custLinFactNeighborX="1377" custLinFactNeighborY="29202">
        <dgm:presLayoutVars/>
      </dgm:prSet>
      <dgm:spPr/>
    </dgm:pt>
    <dgm:pt modelId="{B49DF0EC-E317-4D6E-B62E-7C003C4BF1CE}" type="pres">
      <dgm:prSet presAssocID="{1DD7FCF3-47C7-4839-9490-C395E9C9630A}" presName="sibTrans" presStyleCnt="0"/>
      <dgm:spPr/>
    </dgm:pt>
    <dgm:pt modelId="{5173F2E2-B5D1-4602-ADA7-BF89E71880BF}" type="pres">
      <dgm:prSet presAssocID="{1FCC4EFB-E3B5-4959-8F26-B2EE2096B348}" presName="compNode" presStyleCnt="0"/>
      <dgm:spPr/>
    </dgm:pt>
    <dgm:pt modelId="{35317A51-9280-4C1D-B99E-05C4B3047B1F}" type="pres">
      <dgm:prSet presAssocID="{1FCC4EFB-E3B5-4959-8F26-B2EE2096B348}" presName="iconRect" presStyleLbl="node1" presStyleIdx="1" presStyleCnt="3"/>
      <dgm:spPr>
        <a:blipFill>
          <a:blip xmlns:r="http://schemas.openxmlformats.org/officeDocument/2006/relationships" r:embed="rId3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질문"/>
        </a:ext>
      </dgm:extLst>
    </dgm:pt>
    <dgm:pt modelId="{BABB704D-C0B4-4AE1-BBF0-42695CCC059C}" type="pres">
      <dgm:prSet presAssocID="{1FCC4EFB-E3B5-4959-8F26-B2EE2096B348}" presName="iconSpace" presStyleCnt="0"/>
      <dgm:spPr/>
    </dgm:pt>
    <dgm:pt modelId="{ED4BC93C-5D11-4EBB-B34C-7A8B647102C4}" type="pres">
      <dgm:prSet presAssocID="{1FCC4EFB-E3B5-4959-8F26-B2EE2096B348}" presName="parTx" presStyleLbl="revTx" presStyleIdx="2" presStyleCnt="6" custScaleX="138886">
        <dgm:presLayoutVars>
          <dgm:chMax val="0"/>
          <dgm:chPref val="0"/>
        </dgm:presLayoutVars>
      </dgm:prSet>
      <dgm:spPr/>
    </dgm:pt>
    <dgm:pt modelId="{F219CB4F-8655-45BA-9555-A07F26536459}" type="pres">
      <dgm:prSet presAssocID="{1FCC4EFB-E3B5-4959-8F26-B2EE2096B348}" presName="txSpace" presStyleCnt="0"/>
      <dgm:spPr/>
    </dgm:pt>
    <dgm:pt modelId="{E4ACE33D-2A17-478A-8438-BEF3BC1D208D}" type="pres">
      <dgm:prSet presAssocID="{1FCC4EFB-E3B5-4959-8F26-B2EE2096B348}" presName="desTx" presStyleLbl="revTx" presStyleIdx="3" presStyleCnt="6">
        <dgm:presLayoutVars/>
      </dgm:prSet>
      <dgm:spPr/>
    </dgm:pt>
    <dgm:pt modelId="{47D23D6C-F348-4B03-AFF8-1324D4F9BE35}" type="pres">
      <dgm:prSet presAssocID="{205F9818-C158-497A-A664-1309D521CC3D}" presName="sibTrans" presStyleCnt="0"/>
      <dgm:spPr/>
    </dgm:pt>
    <dgm:pt modelId="{3C818084-8550-4099-AE0D-4AC5C136C59D}" type="pres">
      <dgm:prSet presAssocID="{BEAF314A-FA6B-498E-8275-6902E785B9F1}" presName="compNode" presStyleCnt="0"/>
      <dgm:spPr/>
    </dgm:pt>
    <dgm:pt modelId="{F9DF575C-7864-4CBA-AC9C-D39EC04DB426}" type="pres">
      <dgm:prSet presAssocID="{BEAF314A-FA6B-498E-8275-6902E785B9F1}" presName="iconRect" presStyleLbl="node1" presStyleIdx="2" presStyleCnt="3"/>
      <dgm:spPr>
        <a:blipFill>
          <a:blip xmlns:r="http://schemas.openxmlformats.org/officeDocument/2006/relationships" r:embed="rId5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고속도로 장면"/>
        </a:ext>
      </dgm:extLst>
    </dgm:pt>
    <dgm:pt modelId="{891E3229-1E35-4394-9E7E-D69DE3DFD88D}" type="pres">
      <dgm:prSet presAssocID="{BEAF314A-FA6B-498E-8275-6902E785B9F1}" presName="iconSpace" presStyleCnt="0"/>
      <dgm:spPr/>
    </dgm:pt>
    <dgm:pt modelId="{FAEE5A6B-2320-435A-B41D-C189A4F5C9EF}" type="pres">
      <dgm:prSet presAssocID="{BEAF314A-FA6B-498E-8275-6902E785B9F1}" presName="parTx" presStyleLbl="revTx" presStyleIdx="4" presStyleCnt="6" custScaleX="131957">
        <dgm:presLayoutVars>
          <dgm:chMax val="0"/>
          <dgm:chPref val="0"/>
        </dgm:presLayoutVars>
      </dgm:prSet>
      <dgm:spPr/>
    </dgm:pt>
    <dgm:pt modelId="{EBBFA129-0533-45F8-9325-25EE8FBE536C}" type="pres">
      <dgm:prSet presAssocID="{BEAF314A-FA6B-498E-8275-6902E785B9F1}" presName="txSpace" presStyleCnt="0"/>
      <dgm:spPr/>
    </dgm:pt>
    <dgm:pt modelId="{A2944648-275C-4C7C-A40E-7EEDEE6BD198}" type="pres">
      <dgm:prSet presAssocID="{BEAF314A-FA6B-498E-8275-6902E785B9F1}" presName="desTx" presStyleLbl="revTx" presStyleIdx="5" presStyleCnt="6">
        <dgm:presLayoutVars/>
      </dgm:prSet>
      <dgm:spPr/>
    </dgm:pt>
  </dgm:ptLst>
  <dgm:cxnLst>
    <dgm:cxn modelId="{CCFA320B-66C5-428F-AA18-63F57F270605}" type="presOf" srcId="{BEAF314A-FA6B-498E-8275-6902E785B9F1}" destId="{FAEE5A6B-2320-435A-B41D-C189A4F5C9EF}" srcOrd="0" destOrd="0" presId="urn:microsoft.com/office/officeart/2018/5/layout/CenteredIconLabelDescriptionList"/>
    <dgm:cxn modelId="{F4425723-1876-4B00-9AA5-1BA3691DAFA7}" srcId="{4C9104B6-47EC-454F-8699-C9B9DB44E9F0}" destId="{BEAF314A-FA6B-498E-8275-6902E785B9F1}" srcOrd="2" destOrd="0" parTransId="{F7263E2E-4029-4185-8908-8B4F60F34162}" sibTransId="{DB9C688B-0A11-4637-B03E-8C5775DD9065}"/>
    <dgm:cxn modelId="{4D45E227-B963-46A5-9AF0-6E2F4A93E0B9}" type="presOf" srcId="{4C9104B6-47EC-454F-8699-C9B9DB44E9F0}" destId="{8F5A7009-7E0F-4759-A38B-497EBF1D42AA}" srcOrd="0" destOrd="0" presId="urn:microsoft.com/office/officeart/2018/5/layout/CenteredIconLabelDescriptionList"/>
    <dgm:cxn modelId="{0A544536-BAEB-47C3-9C03-93D82225B9F1}" type="presOf" srcId="{AB3A76F0-5157-4C23-BC84-565AD8F2F4FA}" destId="{975F0A7E-393F-409E-ABAB-629DB5F8C913}" srcOrd="0" destOrd="0" presId="urn:microsoft.com/office/officeart/2018/5/layout/CenteredIconLabelDescriptionList"/>
    <dgm:cxn modelId="{EDA8173E-1647-4932-A741-DA076EA2AD73}" type="presOf" srcId="{1FCC4EFB-E3B5-4959-8F26-B2EE2096B348}" destId="{ED4BC93C-5D11-4EBB-B34C-7A8B647102C4}" srcOrd="0" destOrd="0" presId="urn:microsoft.com/office/officeart/2018/5/layout/CenteredIconLabelDescriptionList"/>
    <dgm:cxn modelId="{6F39BE5D-3F6B-41B9-AEC2-5F1E6EEF0F7D}" srcId="{398129D4-3130-45E1-8BFF-94F9B5A47E54}" destId="{AB3A76F0-5157-4C23-BC84-565AD8F2F4FA}" srcOrd="0" destOrd="0" parTransId="{1C32E895-4391-4B16-885A-C53307B4D8E5}" sibTransId="{ACDD806B-7616-43DB-AD50-5E68FC4EAA3E}"/>
    <dgm:cxn modelId="{D80DC84B-415D-482E-B278-95117D248DAA}" type="presOf" srcId="{398129D4-3130-45E1-8BFF-94F9B5A47E54}" destId="{086E530F-556E-4D64-821D-445B1C6701B0}" srcOrd="0" destOrd="0" presId="urn:microsoft.com/office/officeart/2018/5/layout/CenteredIconLabelDescriptionList"/>
    <dgm:cxn modelId="{5650D4BA-DAF2-44CB-BC94-BD448FB9B748}" srcId="{4C9104B6-47EC-454F-8699-C9B9DB44E9F0}" destId="{1FCC4EFB-E3B5-4959-8F26-B2EE2096B348}" srcOrd="1" destOrd="0" parTransId="{77FD18D8-F20C-4946-96BB-36F1D7C561A6}" sibTransId="{205F9818-C158-497A-A664-1309D521CC3D}"/>
    <dgm:cxn modelId="{DECD4EE9-6068-450F-9BBB-2CD7635BEAEF}" srcId="{4C9104B6-47EC-454F-8699-C9B9DB44E9F0}" destId="{398129D4-3130-45E1-8BFF-94F9B5A47E54}" srcOrd="0" destOrd="0" parTransId="{27D18749-9CEE-4CA9-8E3E-977C5DADECE8}" sibTransId="{1DD7FCF3-47C7-4839-9490-C395E9C9630A}"/>
    <dgm:cxn modelId="{E69ED927-B1A3-462E-A7EB-A06D1DC9D41D}" type="presParOf" srcId="{8F5A7009-7E0F-4759-A38B-497EBF1D42AA}" destId="{F5A5AFDF-C850-42A1-BDB4-A996707B2835}" srcOrd="0" destOrd="0" presId="urn:microsoft.com/office/officeart/2018/5/layout/CenteredIconLabelDescriptionList"/>
    <dgm:cxn modelId="{42EAC857-029B-4F27-ACFA-5BC8C78C8BE0}" type="presParOf" srcId="{F5A5AFDF-C850-42A1-BDB4-A996707B2835}" destId="{D2D226F5-1B63-4EAB-A839-8E0A1050C095}" srcOrd="0" destOrd="0" presId="urn:microsoft.com/office/officeart/2018/5/layout/CenteredIconLabelDescriptionList"/>
    <dgm:cxn modelId="{473C52B1-D3CB-4C53-9098-D43CCC3C5C2E}" type="presParOf" srcId="{F5A5AFDF-C850-42A1-BDB4-A996707B2835}" destId="{E63054B3-309A-43F1-902C-FDEFD3CECE70}" srcOrd="1" destOrd="0" presId="urn:microsoft.com/office/officeart/2018/5/layout/CenteredIconLabelDescriptionList"/>
    <dgm:cxn modelId="{0EC45AC1-63B9-4881-96B1-CE08B3667914}" type="presParOf" srcId="{F5A5AFDF-C850-42A1-BDB4-A996707B2835}" destId="{086E530F-556E-4D64-821D-445B1C6701B0}" srcOrd="2" destOrd="0" presId="urn:microsoft.com/office/officeart/2018/5/layout/CenteredIconLabelDescriptionList"/>
    <dgm:cxn modelId="{E74CA417-63B2-42D3-A287-E58A64EB3484}" type="presParOf" srcId="{F5A5AFDF-C850-42A1-BDB4-A996707B2835}" destId="{1B32E282-604F-40B1-9CAB-66B4CAF55A19}" srcOrd="3" destOrd="0" presId="urn:microsoft.com/office/officeart/2018/5/layout/CenteredIconLabelDescriptionList"/>
    <dgm:cxn modelId="{627F8E99-D102-40F9-9408-045E59DA6A79}" type="presParOf" srcId="{F5A5AFDF-C850-42A1-BDB4-A996707B2835}" destId="{975F0A7E-393F-409E-ABAB-629DB5F8C913}" srcOrd="4" destOrd="0" presId="urn:microsoft.com/office/officeart/2018/5/layout/CenteredIconLabelDescriptionList"/>
    <dgm:cxn modelId="{62A37069-D945-432D-A505-20E3848F4208}" type="presParOf" srcId="{8F5A7009-7E0F-4759-A38B-497EBF1D42AA}" destId="{B49DF0EC-E317-4D6E-B62E-7C003C4BF1CE}" srcOrd="1" destOrd="0" presId="urn:microsoft.com/office/officeart/2018/5/layout/CenteredIconLabelDescriptionList"/>
    <dgm:cxn modelId="{6DE5E475-6934-4079-8AA0-0646361AE852}" type="presParOf" srcId="{8F5A7009-7E0F-4759-A38B-497EBF1D42AA}" destId="{5173F2E2-B5D1-4602-ADA7-BF89E71880BF}" srcOrd="2" destOrd="0" presId="urn:microsoft.com/office/officeart/2018/5/layout/CenteredIconLabelDescriptionList"/>
    <dgm:cxn modelId="{68B8F634-9DB0-4630-BB32-DD0EE2566399}" type="presParOf" srcId="{5173F2E2-B5D1-4602-ADA7-BF89E71880BF}" destId="{35317A51-9280-4C1D-B99E-05C4B3047B1F}" srcOrd="0" destOrd="0" presId="urn:microsoft.com/office/officeart/2018/5/layout/CenteredIconLabelDescriptionList"/>
    <dgm:cxn modelId="{2586E012-5ADD-4966-93B0-5B1C395F42EF}" type="presParOf" srcId="{5173F2E2-B5D1-4602-ADA7-BF89E71880BF}" destId="{BABB704D-C0B4-4AE1-BBF0-42695CCC059C}" srcOrd="1" destOrd="0" presId="urn:microsoft.com/office/officeart/2018/5/layout/CenteredIconLabelDescriptionList"/>
    <dgm:cxn modelId="{FFEBDF25-7E6F-40A5-BB83-B07CECDD8149}" type="presParOf" srcId="{5173F2E2-B5D1-4602-ADA7-BF89E71880BF}" destId="{ED4BC93C-5D11-4EBB-B34C-7A8B647102C4}" srcOrd="2" destOrd="0" presId="urn:microsoft.com/office/officeart/2018/5/layout/CenteredIconLabelDescriptionList"/>
    <dgm:cxn modelId="{9D466F32-6216-49EA-A814-F1D5E1909326}" type="presParOf" srcId="{5173F2E2-B5D1-4602-ADA7-BF89E71880BF}" destId="{F219CB4F-8655-45BA-9555-A07F26536459}" srcOrd="3" destOrd="0" presId="urn:microsoft.com/office/officeart/2018/5/layout/CenteredIconLabelDescriptionList"/>
    <dgm:cxn modelId="{FBC2982B-308C-4BF6-B00E-4828A3158E5C}" type="presParOf" srcId="{5173F2E2-B5D1-4602-ADA7-BF89E71880BF}" destId="{E4ACE33D-2A17-478A-8438-BEF3BC1D208D}" srcOrd="4" destOrd="0" presId="urn:microsoft.com/office/officeart/2018/5/layout/CenteredIconLabelDescriptionList"/>
    <dgm:cxn modelId="{A189EB42-0C7B-4D95-99CA-578B740C8620}" type="presParOf" srcId="{8F5A7009-7E0F-4759-A38B-497EBF1D42AA}" destId="{47D23D6C-F348-4B03-AFF8-1324D4F9BE35}" srcOrd="3" destOrd="0" presId="urn:microsoft.com/office/officeart/2018/5/layout/CenteredIconLabelDescriptionList"/>
    <dgm:cxn modelId="{E85CAB0A-211C-493F-BC15-35FA037AA9C1}" type="presParOf" srcId="{8F5A7009-7E0F-4759-A38B-497EBF1D42AA}" destId="{3C818084-8550-4099-AE0D-4AC5C136C59D}" srcOrd="4" destOrd="0" presId="urn:microsoft.com/office/officeart/2018/5/layout/CenteredIconLabelDescriptionList"/>
    <dgm:cxn modelId="{C6BBE679-FA84-4BBD-8149-E97BF0B48012}" type="presParOf" srcId="{3C818084-8550-4099-AE0D-4AC5C136C59D}" destId="{F9DF575C-7864-4CBA-AC9C-D39EC04DB426}" srcOrd="0" destOrd="0" presId="urn:microsoft.com/office/officeart/2018/5/layout/CenteredIconLabelDescriptionList"/>
    <dgm:cxn modelId="{1DD6C64A-EC85-4391-818C-187B668B404D}" type="presParOf" srcId="{3C818084-8550-4099-AE0D-4AC5C136C59D}" destId="{891E3229-1E35-4394-9E7E-D69DE3DFD88D}" srcOrd="1" destOrd="0" presId="urn:microsoft.com/office/officeart/2018/5/layout/CenteredIconLabelDescriptionList"/>
    <dgm:cxn modelId="{C5837D4B-F37F-4611-802E-B789FD7BCD42}" type="presParOf" srcId="{3C818084-8550-4099-AE0D-4AC5C136C59D}" destId="{FAEE5A6B-2320-435A-B41D-C189A4F5C9EF}" srcOrd="2" destOrd="0" presId="urn:microsoft.com/office/officeart/2018/5/layout/CenteredIconLabelDescriptionList"/>
    <dgm:cxn modelId="{EAD56936-C0DB-4933-8523-D039F514FB65}" type="presParOf" srcId="{3C818084-8550-4099-AE0D-4AC5C136C59D}" destId="{EBBFA129-0533-45F8-9325-25EE8FBE536C}" srcOrd="3" destOrd="0" presId="urn:microsoft.com/office/officeart/2018/5/layout/CenteredIconLabelDescriptionList"/>
    <dgm:cxn modelId="{979114CD-1903-4EEF-A7BE-F417AFD55D0C}" type="presParOf" srcId="{3C818084-8550-4099-AE0D-4AC5C136C59D}" destId="{A2944648-275C-4C7C-A40E-7EEDEE6BD19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226F5-1B63-4EAB-A839-8E0A1050C095}">
      <dsp:nvSpPr>
        <dsp:cNvPr id="0" name=""/>
        <dsp:cNvSpPr/>
      </dsp:nvSpPr>
      <dsp:spPr>
        <a:xfrm>
          <a:off x="638976" y="1196617"/>
          <a:ext cx="678629" cy="678629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6E530F-556E-4D64-821D-445B1C6701B0}">
      <dsp:nvSpPr>
        <dsp:cNvPr id="0" name=""/>
        <dsp:cNvSpPr/>
      </dsp:nvSpPr>
      <dsp:spPr>
        <a:xfrm>
          <a:off x="8820" y="2056309"/>
          <a:ext cx="1938941" cy="202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1400" kern="1200" dirty="0"/>
            <a:t>눈</a:t>
          </a:r>
          <a:r>
            <a:rPr lang="en-US" sz="1400" kern="1200" dirty="0"/>
            <a:t>, </a:t>
          </a:r>
          <a:r>
            <a:rPr lang="ko-KR" sz="1400" kern="1200" dirty="0"/>
            <a:t>코</a:t>
          </a:r>
          <a:r>
            <a:rPr lang="en-US" sz="1400" kern="1200" dirty="0"/>
            <a:t>, </a:t>
          </a:r>
          <a:r>
            <a:rPr lang="ko-KR" sz="1400" kern="1200" dirty="0"/>
            <a:t>입술</a:t>
          </a:r>
          <a:r>
            <a:rPr lang="en-US" sz="1400" kern="1200" dirty="0"/>
            <a:t>, </a:t>
          </a:r>
          <a:r>
            <a:rPr lang="ko-KR" sz="1400" kern="1200" dirty="0"/>
            <a:t>귀 등 </a:t>
          </a:r>
          <a:r>
            <a:rPr lang="ko-KR" sz="1400" kern="1200" dirty="0" err="1"/>
            <a:t>오검출</a:t>
          </a:r>
          <a:endParaRPr lang="en-US" sz="1400" kern="1200" dirty="0"/>
        </a:p>
      </dsp:txBody>
      <dsp:txXfrm>
        <a:off x="8820" y="2056309"/>
        <a:ext cx="1938941" cy="202345"/>
      </dsp:txXfrm>
    </dsp:sp>
    <dsp:sp modelId="{975F0A7E-393F-409E-ABAB-629DB5F8C913}">
      <dsp:nvSpPr>
        <dsp:cNvPr id="0" name=""/>
        <dsp:cNvSpPr/>
      </dsp:nvSpPr>
      <dsp:spPr>
        <a:xfrm>
          <a:off x="35519" y="2616627"/>
          <a:ext cx="1938941" cy="7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 dirty="0"/>
            <a:t>특히 붉은 끼가 심한 입술은 대부분 잘못 검출</a:t>
          </a:r>
          <a:endParaRPr lang="en-US" sz="1100" kern="1200" dirty="0"/>
        </a:p>
      </dsp:txBody>
      <dsp:txXfrm>
        <a:off x="35519" y="2616627"/>
        <a:ext cx="1938941" cy="760039"/>
      </dsp:txXfrm>
    </dsp:sp>
    <dsp:sp modelId="{35317A51-9280-4C1D-B99E-05C4B3047B1F}">
      <dsp:nvSpPr>
        <dsp:cNvPr id="0" name=""/>
        <dsp:cNvSpPr/>
      </dsp:nvSpPr>
      <dsp:spPr>
        <a:xfrm>
          <a:off x="3294221" y="1196617"/>
          <a:ext cx="678629" cy="678629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4BC93C-5D11-4EBB-B34C-7A8B647102C4}">
      <dsp:nvSpPr>
        <dsp:cNvPr id="0" name=""/>
        <dsp:cNvSpPr/>
      </dsp:nvSpPr>
      <dsp:spPr>
        <a:xfrm>
          <a:off x="2287076" y="1959445"/>
          <a:ext cx="2692918" cy="396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1400" kern="1200" dirty="0"/>
            <a:t>얼굴이 아닌</a:t>
          </a:r>
          <a:endParaRPr lang="en-US" altLang="ko-KR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altLang="en-US" sz="1400" kern="1200" dirty="0"/>
            <a:t>바깥 </a:t>
          </a:r>
          <a:r>
            <a:rPr lang="ko-KR" sz="1400" kern="1200" dirty="0"/>
            <a:t>부분 종종 검출</a:t>
          </a:r>
          <a:endParaRPr lang="en-US" sz="1400" kern="1200" dirty="0"/>
        </a:p>
      </dsp:txBody>
      <dsp:txXfrm>
        <a:off x="2287076" y="1959445"/>
        <a:ext cx="2692918" cy="396072"/>
      </dsp:txXfrm>
    </dsp:sp>
    <dsp:sp modelId="{E4ACE33D-2A17-478A-8438-BEF3BC1D208D}">
      <dsp:nvSpPr>
        <dsp:cNvPr id="0" name=""/>
        <dsp:cNvSpPr/>
      </dsp:nvSpPr>
      <dsp:spPr>
        <a:xfrm>
          <a:off x="2664065" y="2394680"/>
          <a:ext cx="1938941" cy="7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F575C-7864-4CBA-AC9C-D39EC04DB426}">
      <dsp:nvSpPr>
        <dsp:cNvPr id="0" name=""/>
        <dsp:cNvSpPr/>
      </dsp:nvSpPr>
      <dsp:spPr>
        <a:xfrm>
          <a:off x="6259280" y="1196617"/>
          <a:ext cx="678629" cy="678629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EE5A6B-2320-435A-B41D-C189A4F5C9EF}">
      <dsp:nvSpPr>
        <dsp:cNvPr id="0" name=""/>
        <dsp:cNvSpPr/>
      </dsp:nvSpPr>
      <dsp:spPr>
        <a:xfrm>
          <a:off x="5319310" y="1959445"/>
          <a:ext cx="2558569" cy="396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Normalization</a:t>
          </a:r>
          <a:r>
            <a:rPr lang="ko-KR" sz="1400" kern="1200" dirty="0"/>
            <a:t>시 배경에 영향</a:t>
          </a:r>
          <a:endParaRPr lang="en-US" sz="1400" kern="1200" dirty="0"/>
        </a:p>
      </dsp:txBody>
      <dsp:txXfrm>
        <a:off x="5319310" y="1959445"/>
        <a:ext cx="2558569" cy="396072"/>
      </dsp:txXfrm>
    </dsp:sp>
    <dsp:sp modelId="{A2944648-275C-4C7C-A40E-7EEDEE6BD198}">
      <dsp:nvSpPr>
        <dsp:cNvPr id="0" name=""/>
        <dsp:cNvSpPr/>
      </dsp:nvSpPr>
      <dsp:spPr>
        <a:xfrm>
          <a:off x="5629124" y="2394680"/>
          <a:ext cx="1938941" cy="760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35E3B-60AF-4756-9C2C-E1A0DDE7677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BCEC9-FB79-4B6C-9B34-B5EE8EB39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11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"""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Compute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the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recall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the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given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IoU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threshold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It's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indication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of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how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many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GT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boxes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were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found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by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the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given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prediction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boxes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pred_boxes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[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(y1, x1, y2, x2)]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image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coordinates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gt_boxes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[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(y1, x1, y2, x2)]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image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coordinates</a:t>
            </a:r>
            <a:endParaRPr kumimoji="0" lang="en-US" altLang="ko-KR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0" lang="en-US" altLang="ko-KR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0" lang="en-US" altLang="ko-KR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kumimoji="0" lang="en-US" altLang="ko-KR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Returns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mAP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Mean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Average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Precision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precisions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List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of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precisions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different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class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score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thresholds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recalls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List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of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recall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values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different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class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score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thresholds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overlaps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[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pred_boxes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gt_boxes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IoU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overlaps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"""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29AD2-4E81-4D5A-B32C-20FA0855A6B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9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C7361-3E99-423A-B4A7-BC16C2929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5017AE-CA8F-43CA-9F3C-3C92A9D2F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8E8B7-8744-46FB-9C23-DB91AECAB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B9969-8C6C-48AA-8420-6B414FD6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26D56-64DD-4B9A-82E9-C526F717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9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75A5F-35DB-4F84-851A-94DA37C9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37B38C-A9AB-4F6F-A339-5C24CF51D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A221AC-6D60-4F0B-890F-607FE075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7C136-5C38-41CB-8F16-F195145E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B7E82-BE45-4266-BEF9-7C40A915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9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49D3EA-80C4-4F47-BD9D-7DEABF56E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8D9B48-4591-4B93-B318-14C7DB8FA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DA562-F31A-455B-B909-33F7AF8A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2B951-612C-47DA-881A-013C4D17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9C4D66-2952-4331-A534-30A80A64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9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37CD5-58E4-4426-8D25-D05B7F09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36814-F4DB-42BB-A9B0-3D6942A6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7BB3D-32EF-493E-AED6-A46539E3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B6A71-57AC-49F5-B9BE-E2712FB7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40182-804C-40B1-9E1A-4B13D083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9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B434B-7801-4F3B-956F-5B534583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70FD5-6B08-4AEC-9666-4BBE69014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A31B3-4A20-4650-9163-294D66AC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BA92D-5739-4197-BDF9-74165C2D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E17C3-4AB9-463A-AE02-F93BAFB5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0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AEBEC-24D9-47D9-8729-5EEE2A5E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DE5BB-E679-4DCC-BA8E-5782AD59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619540-DC17-46D2-B03C-652BBD1C9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42A7C-B814-4D2A-8968-072056305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027188-2EE1-4E82-8EA8-62B533233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AB12D-65A4-4AB5-9E20-0FD3449F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16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9BF66-4ED1-4691-A600-39437795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DBD516-D600-4BB3-8FF4-A5288B7FE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5AC147-836E-4CFD-94B6-C34EAEBCA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B36387-332C-4DBA-9D2B-A27F33C4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D7A612-CC0A-4F47-9EAC-8DB5AA274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91C275-DDC9-424A-8408-BF523A68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1F53CB-B5C5-4E68-BBB5-334FFB5B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D0590-F736-4A5A-A8ED-CDD65A8D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84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0A2E8-5B2D-422D-AAE4-F70B9B1B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7E7FA1-55C3-4AB6-B29E-70E1AFE6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E781F5-59C2-4666-BEF6-7AD3EC1C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B7B906-F799-41E6-AB27-6B1AEBB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9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9B45DA-77F6-43A4-93CE-B75AF056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C415DA-1A4B-4AD3-8F05-62784C59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FBB11-F16C-406C-A8AF-BD46E8EA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1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202D9-4E6A-4143-B36D-5650DAB2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B7759-DCC5-4FA7-A55F-439B0CFF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81E7F2-EA84-4143-9BB2-F13FEFE5C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DC3945-231E-47FA-A068-BBB8EAE5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451A05-693B-4993-AAFE-B2FDCC4C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C1DD5-82D8-4868-AAB4-16A7DA41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873DF-20F5-4E48-BECD-086C02BA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150321-90F3-44FB-8192-B589EEF06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D0623F-A88C-4E1A-A40B-0DCCE7D7E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8A8B82-273A-44EB-A895-B8571C22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4A8E9F-F9B1-4B8F-85C6-85DF23FF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8A2C2-AD2A-4D2F-8367-C859B7BB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3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4BA0CE-D150-439D-9ED3-68157AD8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186B9-7E8A-4E23-8F17-EEC4DFB60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8F59A-3552-4BE1-A159-C9AEECE50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0D423-9455-47D3-9098-D02E874418A7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CC2F6-FBDA-43A4-BDA6-4F0431BFA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1636B-F563-46A7-B520-CDA1DB836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3A59F-D0E0-4B84-8A7D-AE86691145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.jpeg"/><Relationship Id="rId7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raceskin.co.kr/%EC%97%AC%EB%93%9C%EB%A6%84%EA%B3%BC-%EC%97%AC%EB%93%9C%EB%A6%84-%ED%9D%89%ED%84%B0%EC%9D%98-%EC%B9%98%EB%A3%8C-%ED%94%BC%EC%A7%80%EC%84%A0-%ED%8C%8C%EA%B4%B4%EC%88%A0prp-%ED%94%84%EB%9D%BD%EC%85%80/" TargetMode="External"/><Relationship Id="rId5" Type="http://schemas.openxmlformats.org/officeDocument/2006/relationships/hyperlink" Target="http://m.health.chosun.com/svc/news_view.html?contid=2016051701822,https://steptohealth.co.kr/how-to-treat-burns-with-home-remedies/" TargetMode="External"/><Relationship Id="rId4" Type="http://schemas.openxmlformats.org/officeDocument/2006/relationships/hyperlink" Target="https://steptohealth.co.kr/how-to-treat-burns-with-home-remedies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13" Type="http://schemas.openxmlformats.org/officeDocument/2006/relationships/image" Target="../media/image90.jpg"/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12" Type="http://schemas.openxmlformats.org/officeDocument/2006/relationships/image" Target="../media/image89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8.jpg"/><Relationship Id="rId5" Type="http://schemas.openxmlformats.org/officeDocument/2006/relationships/image" Target="../media/image82.jpg"/><Relationship Id="rId10" Type="http://schemas.openxmlformats.org/officeDocument/2006/relationships/image" Target="../media/image87.jpg"/><Relationship Id="rId4" Type="http://schemas.openxmlformats.org/officeDocument/2006/relationships/image" Target="../media/image81.jpg"/><Relationship Id="rId9" Type="http://schemas.openxmlformats.org/officeDocument/2006/relationships/image" Target="../media/image86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rkpgmr.tistory.com/6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5E722D-3199-4AD7-8FCF-B19916069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1079" y="1467359"/>
            <a:ext cx="5709841" cy="1118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정보통신종합설계 최종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743D6-0D3B-4BF1-A2E5-19594DB27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1078" y="2299317"/>
            <a:ext cx="7678443" cy="37267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800" dirty="0">
                <a:solidFill>
                  <a:srgbClr val="FFFFFF"/>
                </a:solidFill>
              </a:rPr>
              <a:t>Image Segmentation</a:t>
            </a:r>
            <a:r>
              <a:rPr lang="ko-KR" altLang="en-US" sz="2800" dirty="0">
                <a:solidFill>
                  <a:srgbClr val="FFFFFF"/>
                </a:solidFill>
              </a:rPr>
              <a:t>과 복원기술을 이용한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latinLnBrk="0"/>
            <a:r>
              <a:rPr lang="ko-KR" altLang="en-US" sz="2800" dirty="0">
                <a:solidFill>
                  <a:srgbClr val="FFFFFF"/>
                </a:solidFill>
              </a:rPr>
              <a:t>손상된 피부 복원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indent="-228600" latinLnBrk="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latinLnBrk="0"/>
            <a:r>
              <a:rPr lang="en-US" altLang="ko-KR" sz="2000" dirty="0">
                <a:solidFill>
                  <a:srgbClr val="FFFFFF"/>
                </a:solidFill>
              </a:rPr>
              <a:t>12161599 </a:t>
            </a:r>
            <a:r>
              <a:rPr lang="ko-KR" altLang="en-US" sz="2000" dirty="0" err="1">
                <a:solidFill>
                  <a:srgbClr val="FFFFFF"/>
                </a:solidFill>
              </a:rPr>
              <a:t>성보람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latinLnBrk="0"/>
            <a:r>
              <a:rPr lang="en-US" altLang="ko-KR" sz="2000" dirty="0">
                <a:solidFill>
                  <a:srgbClr val="FFFFFF"/>
                </a:solidFill>
              </a:rPr>
              <a:t>12151367 </a:t>
            </a:r>
            <a:r>
              <a:rPr lang="ko-KR" altLang="en-US" sz="2000" dirty="0">
                <a:solidFill>
                  <a:srgbClr val="FFFFFF"/>
                </a:solidFill>
              </a:rPr>
              <a:t>김은나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latinLnBrk="0"/>
            <a:r>
              <a:rPr lang="en-US" altLang="ko-KR" sz="2000" dirty="0">
                <a:solidFill>
                  <a:srgbClr val="FFFFFF"/>
                </a:solidFill>
              </a:rPr>
              <a:t>12121786 </a:t>
            </a:r>
            <a:r>
              <a:rPr lang="ko-KR" altLang="en-US" sz="2000" dirty="0" err="1">
                <a:solidFill>
                  <a:srgbClr val="FFFFFF"/>
                </a:solidFill>
              </a:rPr>
              <a:t>이준범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8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9">
            <a:extLst>
              <a:ext uri="{FF2B5EF4-FFF2-40B4-BE49-F238E27FC236}">
                <a16:creationId xmlns:a16="http://schemas.microsoft.com/office/drawing/2014/main" id="{D881F1BC-8E7E-4334-88A1-1BC04C6B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567623"/>
            <a:ext cx="10515600" cy="564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HSV</a:t>
            </a:r>
            <a:r>
              <a:rPr lang="ko-KR" altLang="en-US" sz="2000" dirty="0"/>
              <a:t> </a:t>
            </a:r>
            <a:r>
              <a:rPr lang="en-US" altLang="ko-KR" sz="2000" dirty="0"/>
              <a:t>Color</a:t>
            </a:r>
            <a:r>
              <a:rPr lang="ko-KR" altLang="en-US" sz="2000" dirty="0"/>
              <a:t> </a:t>
            </a:r>
            <a:r>
              <a:rPr lang="en-US" altLang="ko-KR" sz="2000" dirty="0"/>
              <a:t>space</a:t>
            </a:r>
            <a:r>
              <a:rPr lang="ko-KR" altLang="en-US" sz="2000" dirty="0"/>
              <a:t>의 범위를 이용한 검출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72D9B2-2626-4810-99C3-6B0383F7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0" y="2000118"/>
            <a:ext cx="6412230" cy="436969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BDCF02B-A162-4DCA-A7E2-362C1611A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037" y="3331346"/>
            <a:ext cx="7340471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# </a:t>
            </a:r>
            <a:r>
              <a:rPr lang="en-US" altLang="ko-KR" i="1" dirty="0" err="1">
                <a:solidFill>
                  <a:schemeClr val="bg2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norm_img</a:t>
            </a:r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normalized image (R’)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lowRed</a:t>
            </a:r>
            <a:r>
              <a:rPr lang="en-US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cv2.inRange(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norm_img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125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7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b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en-US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highRed</a:t>
            </a:r>
            <a:r>
              <a:rPr lang="en-US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cv2.inRange(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norm_img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172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125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179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b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HSV_mask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cv2.addWeighted(</a:t>
            </a:r>
            <a:r>
              <a:rPr lang="en-US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lowRed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highRed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ko-KR" sz="4400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58018-0C62-41E9-8BFE-B3090FE1B8CD}"/>
              </a:ext>
            </a:extLst>
          </p:cNvPr>
          <p:cNvSpPr txBox="1"/>
          <p:nvPr/>
        </p:nvSpPr>
        <p:spPr>
          <a:xfrm>
            <a:off x="2081531" y="6369810"/>
            <a:ext cx="84689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- Ki-Hong Park and Yoon-Ho Kim, </a:t>
            </a:r>
          </a:p>
          <a:p>
            <a:r>
              <a:rPr lang="en-US" altLang="ko-KR" sz="1050" dirty="0"/>
              <a:t>“Skin Condition Analysis of Facial Image using Smart Device: Based on Acne, Pigmentation, Flush and Blemish”, Journal of JAITC(2018)</a:t>
            </a:r>
            <a:endParaRPr lang="ko-KR" altLang="en-US" sz="105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E9C1E9-B918-4E76-A71C-F0F5C373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AD006-1420-43AB-B276-370D756C193B}"/>
              </a:ext>
            </a:extLst>
          </p:cNvPr>
          <p:cNvSpPr txBox="1"/>
          <p:nvPr/>
        </p:nvSpPr>
        <p:spPr>
          <a:xfrm>
            <a:off x="724233" y="57874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43EC48-52FE-48F3-9A8F-FC8859B74313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EBADE-6C1F-454C-98CF-0B96FFA5DD05}"/>
              </a:ext>
            </a:extLst>
          </p:cNvPr>
          <p:cNvSpPr txBox="1"/>
          <p:nvPr/>
        </p:nvSpPr>
        <p:spPr>
          <a:xfrm>
            <a:off x="803505" y="1107735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Aft>
                <a:spcPts val="450"/>
              </a:spcAft>
            </a:pPr>
            <a:r>
              <a:rPr lang="ko-KR" altLang="en-US" sz="1100" b="1" dirty="0">
                <a:latin typeface="+mn-ea"/>
              </a:rPr>
              <a:t>기존의 연구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43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41EC1C0-D9AD-46E7-9684-2C907845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073" y="1762934"/>
            <a:ext cx="4775886" cy="4107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BBAD52-AE10-44D6-A5D3-00E3100B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94" y="1846737"/>
            <a:ext cx="4205988" cy="4136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AD4AFD-B112-4041-AB77-072A0E77E205}"/>
              </a:ext>
            </a:extLst>
          </p:cNvPr>
          <p:cNvSpPr txBox="1"/>
          <p:nvPr/>
        </p:nvSpPr>
        <p:spPr>
          <a:xfrm>
            <a:off x="3775489" y="5401881"/>
            <a:ext cx="173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Originals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84B8E-013B-49C4-B5FD-EB473F39E804}"/>
              </a:ext>
            </a:extLst>
          </p:cNvPr>
          <p:cNvSpPr txBox="1"/>
          <p:nvPr/>
        </p:nvSpPr>
        <p:spPr>
          <a:xfrm>
            <a:off x="8288016" y="5292313"/>
            <a:ext cx="2169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여드름 </a:t>
            </a:r>
            <a:r>
              <a:rPr lang="en-US" altLang="ko-KR" sz="2400" b="1" dirty="0"/>
              <a:t>Results</a:t>
            </a:r>
            <a:endParaRPr lang="ko-KR" altLang="en-US" sz="24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BCA1DD-DF6B-4D5F-B3F2-55268CFBCC04}"/>
              </a:ext>
            </a:extLst>
          </p:cNvPr>
          <p:cNvCxnSpPr>
            <a:cxnSpLocks/>
          </p:cNvCxnSpPr>
          <p:nvPr/>
        </p:nvCxnSpPr>
        <p:spPr>
          <a:xfrm>
            <a:off x="5900073" y="1660124"/>
            <a:ext cx="0" cy="44388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95E22E-2290-42FC-9782-0B210FB6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729DD-E2CE-4F75-8005-A4F8750C5055}"/>
              </a:ext>
            </a:extLst>
          </p:cNvPr>
          <p:cNvSpPr txBox="1"/>
          <p:nvPr/>
        </p:nvSpPr>
        <p:spPr>
          <a:xfrm>
            <a:off x="724233" y="57874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53A74C-4AE1-47D0-92CB-EF22C27B6388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16221-B729-4402-826C-EAD249F13A53}"/>
              </a:ext>
            </a:extLst>
          </p:cNvPr>
          <p:cNvSpPr txBox="1"/>
          <p:nvPr/>
        </p:nvSpPr>
        <p:spPr>
          <a:xfrm>
            <a:off x="803505" y="1107735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Aft>
                <a:spcPts val="450"/>
              </a:spcAft>
            </a:pPr>
            <a:r>
              <a:rPr lang="ko-KR" altLang="en-US" sz="1100" b="1" dirty="0">
                <a:latin typeface="+mn-ea"/>
              </a:rPr>
              <a:t>기존의 연구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10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DEA919-22E6-4232-9A5B-07981B95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132" y="1722268"/>
            <a:ext cx="4491868" cy="4940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89816B-0734-438E-859B-4C2F7689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509204"/>
            <a:ext cx="4651185" cy="5153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234EC-3061-4D30-B882-8F8C8AB7F58E}"/>
              </a:ext>
            </a:extLst>
          </p:cNvPr>
          <p:cNvSpPr txBox="1"/>
          <p:nvPr/>
        </p:nvSpPr>
        <p:spPr>
          <a:xfrm>
            <a:off x="3849593" y="5765865"/>
            <a:ext cx="173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Originals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6E822-5D32-4126-AF3B-5DB5276DB98B}"/>
              </a:ext>
            </a:extLst>
          </p:cNvPr>
          <p:cNvSpPr txBox="1"/>
          <p:nvPr/>
        </p:nvSpPr>
        <p:spPr>
          <a:xfrm>
            <a:off x="8306542" y="5882258"/>
            <a:ext cx="2098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홍진 </a:t>
            </a:r>
            <a:r>
              <a:rPr lang="en-US" altLang="ko-KR" sz="2400" b="1" dirty="0"/>
              <a:t>Results</a:t>
            </a:r>
            <a:endParaRPr lang="ko-KR" altLang="en-US" sz="24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1188479-0C71-4E95-9349-63370E283D95}"/>
              </a:ext>
            </a:extLst>
          </p:cNvPr>
          <p:cNvCxnSpPr>
            <a:cxnSpLocks/>
          </p:cNvCxnSpPr>
          <p:nvPr/>
        </p:nvCxnSpPr>
        <p:spPr>
          <a:xfrm>
            <a:off x="6130892" y="1509203"/>
            <a:ext cx="0" cy="51534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1E61021-7077-48DA-9329-D5164DAF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3796B-A4FE-4A8B-B4D5-69E1EC093789}"/>
              </a:ext>
            </a:extLst>
          </p:cNvPr>
          <p:cNvSpPr txBox="1"/>
          <p:nvPr/>
        </p:nvSpPr>
        <p:spPr>
          <a:xfrm>
            <a:off x="724233" y="57874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7268F3-812E-45B3-AC64-8E7FD8F85E42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7D456E-D589-46B2-9ECF-F13C073EBCE6}"/>
              </a:ext>
            </a:extLst>
          </p:cNvPr>
          <p:cNvSpPr txBox="1"/>
          <p:nvPr/>
        </p:nvSpPr>
        <p:spPr>
          <a:xfrm>
            <a:off x="803505" y="1107735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spcAft>
                <a:spcPts val="450"/>
              </a:spcAft>
            </a:pPr>
            <a:r>
              <a:rPr lang="ko-KR" altLang="en-US" sz="1100" b="1" dirty="0">
                <a:latin typeface="+mn-ea"/>
              </a:rPr>
              <a:t>기존의 연구</a:t>
            </a:r>
            <a:endParaRPr lang="en-US" altLang="ko-KR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82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6B03197-E629-42B1-A2BA-4AEDA700F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825626"/>
            <a:ext cx="7959571" cy="248004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여드름</a:t>
            </a:r>
            <a:r>
              <a:rPr lang="en-US" altLang="ko-KR" sz="1800" dirty="0"/>
              <a:t>, </a:t>
            </a:r>
            <a:r>
              <a:rPr lang="ko-KR" altLang="en-US" sz="1800" dirty="0"/>
              <a:t>홍조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홍반</a:t>
            </a:r>
            <a:r>
              <a:rPr lang="ko-KR" altLang="en-US" sz="1800" dirty="0"/>
              <a:t> 검출의 핵심은 </a:t>
            </a:r>
            <a:r>
              <a:rPr lang="en-US" altLang="ko-KR" sz="1800" b="1" dirty="0">
                <a:solidFill>
                  <a:srgbClr val="FF0000"/>
                </a:solidFill>
              </a:rPr>
              <a:t>Red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</a:t>
            </a:r>
            <a:r>
              <a:rPr lang="en-US" altLang="ko-KR" sz="1800" dirty="0"/>
              <a:t>HSV Color space</a:t>
            </a:r>
            <a:r>
              <a:rPr lang="ko-KR" altLang="en-US" sz="1800" dirty="0"/>
              <a:t>보다 </a:t>
            </a:r>
            <a:r>
              <a:rPr lang="en-US" altLang="ko-KR" sz="1800" dirty="0" err="1"/>
              <a:t>YCbCr</a:t>
            </a:r>
            <a:r>
              <a:rPr lang="en-US" altLang="ko-KR" sz="1800" dirty="0"/>
              <a:t> </a:t>
            </a:r>
            <a:r>
              <a:rPr lang="ko-KR" altLang="en-US" sz="1800" dirty="0"/>
              <a:t>또는 </a:t>
            </a:r>
            <a:r>
              <a:rPr lang="en-US" altLang="ko-KR" sz="1800" dirty="0"/>
              <a:t>Lab Color space</a:t>
            </a:r>
            <a:r>
              <a:rPr lang="ko-KR" altLang="en-US" sz="1800" dirty="0"/>
              <a:t>에서의 적색 성분 범위가 더 넓기 때문에 더 세밀한 영역 지정 가능하다고 판단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</a:t>
            </a:r>
            <a:r>
              <a:rPr lang="en-US" altLang="ko-KR" sz="1800" dirty="0" err="1"/>
              <a:t>YCbCr</a:t>
            </a:r>
            <a:r>
              <a:rPr lang="en-US" altLang="ko-KR" sz="1800" dirty="0"/>
              <a:t> </a:t>
            </a:r>
            <a:r>
              <a:rPr lang="ko-KR" altLang="en-US" sz="1800" dirty="0"/>
              <a:t>기반으로 고안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8DA797F-3207-48E1-8AAE-BD493F78A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661" y="3850900"/>
            <a:ext cx="6596678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190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dtype</a:t>
            </a:r>
            <a:r>
              <a:rPr lang="ko-KR" altLang="ko-KR" sz="2000" dirty="0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lang="ko-KR" altLang="ko-KR" sz="20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"uint8"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172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dtype</a:t>
            </a:r>
            <a:r>
              <a:rPr lang="ko-KR" altLang="ko-KR" sz="2000" dirty="0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lang="ko-KR" altLang="ko-KR" sz="20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"uint8"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lang="en-US" altLang="ko-KR" sz="2000" dirty="0">
              <a:solidFill>
                <a:srgbClr val="A9B7C6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# </a:t>
            </a:r>
            <a:r>
              <a:rPr lang="en-US" altLang="ko-KR" sz="2000" i="1" dirty="0" err="1">
                <a:solidFill>
                  <a:schemeClr val="bg2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norm_img</a:t>
            </a:r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normalized image (Cr’)</a:t>
            </a:r>
            <a:b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YCrCb_mask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cv2.inRange(</a:t>
            </a:r>
            <a:r>
              <a:rPr lang="en-US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ko-KR" sz="4800" dirty="0"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9B4A1E-40A2-4F02-873D-14FB31DF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0D91F-EA52-440C-AA39-4B8E0A1A6516}"/>
              </a:ext>
            </a:extLst>
          </p:cNvPr>
          <p:cNvSpPr txBox="1"/>
          <p:nvPr/>
        </p:nvSpPr>
        <p:spPr>
          <a:xfrm>
            <a:off x="724233" y="66752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3B962-BAB6-4778-86B6-1661358BBEDC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03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2EF02A-98AE-4B87-AD5A-10F9CC40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54" y="1843839"/>
            <a:ext cx="9074893" cy="3956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C735BD-8EED-4CD0-A0A4-459458F90904}"/>
              </a:ext>
            </a:extLst>
          </p:cNvPr>
          <p:cNvSpPr txBox="1"/>
          <p:nvPr/>
        </p:nvSpPr>
        <p:spPr>
          <a:xfrm>
            <a:off x="2424283" y="1453861"/>
            <a:ext cx="17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여드름 </a:t>
            </a:r>
            <a:r>
              <a:rPr lang="en-US" altLang="ko-KR" b="1" dirty="0">
                <a:latin typeface="+mj-ea"/>
                <a:ea typeface="+mj-ea"/>
              </a:rPr>
              <a:t>Results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B76541-FE12-4436-8417-6086C29D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79D52-451E-4B2C-8905-C95BC895057F}"/>
              </a:ext>
            </a:extLst>
          </p:cNvPr>
          <p:cNvSpPr txBox="1"/>
          <p:nvPr/>
        </p:nvSpPr>
        <p:spPr>
          <a:xfrm>
            <a:off x="724233" y="66752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CE8AFB-78AF-4E46-ABD0-5AEE50B037EB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61FDD1-3CB6-41E4-B10D-6D3220A8B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316" y="1305588"/>
            <a:ext cx="5195368" cy="55524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22657-1CD4-462E-8DEC-5BC755D4D894}"/>
              </a:ext>
            </a:extLst>
          </p:cNvPr>
          <p:cNvSpPr txBox="1"/>
          <p:nvPr/>
        </p:nvSpPr>
        <p:spPr>
          <a:xfrm>
            <a:off x="6524428" y="6308400"/>
            <a:ext cx="216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홍진 </a:t>
            </a:r>
            <a:r>
              <a:rPr lang="en-US" altLang="ko-KR" sz="2400" b="1" dirty="0"/>
              <a:t>Results</a:t>
            </a:r>
            <a:endParaRPr lang="ko-KR" altLang="en-US" sz="2400" b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637AE32-DEAE-4396-9E9C-C1DA35B2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5A179-C5F4-43A3-9995-2D8FAA9C41D8}"/>
              </a:ext>
            </a:extLst>
          </p:cNvPr>
          <p:cNvSpPr txBox="1"/>
          <p:nvPr/>
        </p:nvSpPr>
        <p:spPr>
          <a:xfrm>
            <a:off x="724233" y="66752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D3F8A5-E99A-449B-AB45-A336ACC7276A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9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279E5A4A-0575-457E-A05D-B6953B2E4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967" y="2604808"/>
            <a:ext cx="7413478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120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dtype</a:t>
            </a:r>
            <a:r>
              <a:rPr lang="ko-KR" altLang="ko-KR" sz="2000" dirty="0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lang="ko-KR" altLang="ko-KR" sz="20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"uint8"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100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155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dtype</a:t>
            </a:r>
            <a:r>
              <a:rPr lang="ko-KR" altLang="ko-KR" sz="2000" dirty="0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lang="ko-KR" altLang="ko-KR" sz="20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"uint8"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20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# </a:t>
            </a:r>
            <a:r>
              <a:rPr lang="ko-KR" altLang="ko-KR" sz="20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norm_img</a:t>
            </a:r>
            <a:r>
              <a:rPr lang="ko-KR" altLang="ko-KR" sz="20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20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normalized</a:t>
            </a:r>
            <a:r>
              <a:rPr lang="ko-KR" altLang="ko-KR" sz="20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20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image</a:t>
            </a:r>
            <a:r>
              <a:rPr lang="ko-KR" altLang="ko-KR" sz="20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20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</a:t>
            </a:r>
            <a:r>
              <a:rPr lang="ko-KR" altLang="ko-KR" sz="20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sz="20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</a:t>
            </a:r>
            <a:r>
              <a:rPr lang="ko-KR" altLang="ko-KR" sz="20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')</a:t>
            </a:r>
            <a:br>
              <a:rPr lang="ko-KR" altLang="ko-KR" sz="20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HSV_mask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cv2.inRange(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norm_img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</a:t>
            </a:r>
            <a:r>
              <a:rPr lang="ko-KR" altLang="ko-KR" sz="20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20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</a:t>
            </a:r>
            <a:r>
              <a:rPr lang="ko-KR" altLang="ko-KR" sz="20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ko-KR" sz="48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1E152-A7AA-4659-990F-038E93686319}"/>
              </a:ext>
            </a:extLst>
          </p:cNvPr>
          <p:cNvSpPr txBox="1"/>
          <p:nvPr/>
        </p:nvSpPr>
        <p:spPr>
          <a:xfrm>
            <a:off x="2792627" y="1765329"/>
            <a:ext cx="711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검버섯</a:t>
            </a:r>
            <a:r>
              <a:rPr lang="en-US" altLang="ko-KR" dirty="0"/>
              <a:t>, </a:t>
            </a:r>
            <a:r>
              <a:rPr lang="ko-KR" altLang="en-US" dirty="0"/>
              <a:t>기미 등의 경우 색조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 </a:t>
            </a:r>
            <a:r>
              <a:rPr lang="ko-KR" altLang="en-US" dirty="0"/>
              <a:t>명도 모두에 영향을 받음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 HSV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Color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space </a:t>
            </a:r>
            <a:r>
              <a:rPr lang="ko-KR" altLang="en-US" dirty="0">
                <a:sym typeface="Wingdings" panose="05000000000000000000" pitchFamily="2" charset="2"/>
              </a:rPr>
              <a:t>기반의 </a:t>
            </a:r>
            <a:r>
              <a:rPr lang="en-US" altLang="ko-KR" dirty="0">
                <a:sym typeface="Wingdings" panose="05000000000000000000" pitchFamily="2" charset="2"/>
              </a:rPr>
              <a:t>Detector</a:t>
            </a:r>
            <a:r>
              <a:rPr lang="ko-KR" altLang="en-US" dirty="0">
                <a:sym typeface="Wingdings" panose="05000000000000000000" pitchFamily="2" charset="2"/>
              </a:rPr>
              <a:t>가 적합할 것 이라고 판단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F724BF-C66C-4635-BBC4-0C1769D46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42" y="4649542"/>
            <a:ext cx="2914650" cy="1571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8A11D4-2F38-4DF0-9AE4-C565DB54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48" y="4649541"/>
            <a:ext cx="2914650" cy="157162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DBF9D87-F4AF-4BC7-BA25-4A50DF0E40F2}"/>
              </a:ext>
            </a:extLst>
          </p:cNvPr>
          <p:cNvSpPr/>
          <p:nvPr/>
        </p:nvSpPr>
        <p:spPr>
          <a:xfrm>
            <a:off x="6042110" y="5152210"/>
            <a:ext cx="639192" cy="5662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BD933D-E753-4847-BB0B-7F59E0C3EBCD}"/>
              </a:ext>
            </a:extLst>
          </p:cNvPr>
          <p:cNvSpPr txBox="1"/>
          <p:nvPr/>
        </p:nvSpPr>
        <p:spPr>
          <a:xfrm>
            <a:off x="724233" y="66752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5792A1-B0D2-407E-B2A0-656220FA6D74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6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0CF6CB-F3C7-462B-A1AF-0C2596E7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241" y="1384916"/>
            <a:ext cx="3975229" cy="54286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6D5E47-23DE-49EF-919C-192891BB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532" y="1387768"/>
            <a:ext cx="3755254" cy="542584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08A4585-D0D2-4D44-AB5C-2A43B9B0B2FC}"/>
              </a:ext>
            </a:extLst>
          </p:cNvPr>
          <p:cNvCxnSpPr>
            <a:cxnSpLocks/>
          </p:cNvCxnSpPr>
          <p:nvPr/>
        </p:nvCxnSpPr>
        <p:spPr>
          <a:xfrm>
            <a:off x="6060493" y="1384916"/>
            <a:ext cx="0" cy="54286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C07664-9588-4C13-A1B3-03B920B32B3C}"/>
              </a:ext>
            </a:extLst>
          </p:cNvPr>
          <p:cNvSpPr txBox="1"/>
          <p:nvPr/>
        </p:nvSpPr>
        <p:spPr>
          <a:xfrm>
            <a:off x="724233" y="66752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921FA6-A054-403D-A7C5-79E512B9ABC4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4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6A5CA53A-3EBD-4D38-A3EC-45E48301D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081" y="2263847"/>
            <a:ext cx="7686720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HSV_mask_Low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120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dtype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"uint8"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HSV_mask_High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100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155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dtype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"uint8"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en-US" altLang="ko-KR" dirty="0">
              <a:solidFill>
                <a:srgbClr val="A9B7C6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# </a:t>
            </a:r>
            <a:r>
              <a:rPr lang="ko-KR" altLang="ko-KR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norm_img</a:t>
            </a:r>
            <a:r>
              <a:rPr lang="ko-KR" altLang="ko-KR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normalized</a:t>
            </a:r>
            <a:r>
              <a:rPr lang="ko-KR" altLang="ko-KR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image</a:t>
            </a:r>
            <a:r>
              <a:rPr lang="ko-KR" altLang="ko-KR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</a:t>
            </a:r>
            <a:r>
              <a:rPr lang="ko-KR" altLang="ko-KR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</a:t>
            </a:r>
            <a:r>
              <a:rPr lang="ko-KR" altLang="ko-KR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')</a:t>
            </a:r>
            <a:b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HSV_mask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cv2.inRange(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hsv_norm_img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HSV_mask_Low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HSV_mask_High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en-US" altLang="ko-KR" dirty="0">
              <a:solidFill>
                <a:srgbClr val="A9B7C6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1EB17CD-392F-4B79-9844-55C346585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081" y="3853092"/>
            <a:ext cx="5955476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190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dtype</a:t>
            </a:r>
            <a:r>
              <a:rPr lang="ko-KR" altLang="ko-KR" dirty="0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lang="ko-KR" altLang="ko-KR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"uint8"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172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dtype</a:t>
            </a:r>
            <a:r>
              <a:rPr lang="ko-KR" altLang="ko-KR" dirty="0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lang="ko-KR" altLang="ko-KR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"uint8"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lang="en-US" altLang="ko-KR" dirty="0">
              <a:solidFill>
                <a:srgbClr val="A9B7C6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# </a:t>
            </a:r>
            <a:r>
              <a:rPr lang="en-US" altLang="ko-KR" i="1" dirty="0" err="1">
                <a:solidFill>
                  <a:schemeClr val="bg2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norm_img</a:t>
            </a:r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normalized image (Cr’)</a:t>
            </a:r>
            <a:b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YCrCb_mask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cv2.inRange(</a:t>
            </a:r>
            <a:r>
              <a:rPr lang="en-US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norm_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ko-KR" sz="4400" dirty="0"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0968FE5-F1C7-445A-8635-6165EAF7B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081" y="5422753"/>
            <a:ext cx="5955476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result_mask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cv2.bitwise_or(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HSV_mask</a:t>
            </a:r>
            <a:r>
              <a:rPr lang="ko-KR" altLang="ko-KR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YCrCb_mask</a:t>
            </a:r>
            <a:r>
              <a:rPr lang="ko-KR" altLang="ko-KR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ko-KR" sz="4400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E69A0-D85A-4BC6-ADAC-C5E9F6199A1F}"/>
              </a:ext>
            </a:extLst>
          </p:cNvPr>
          <p:cNvSpPr txBox="1"/>
          <p:nvPr/>
        </p:nvSpPr>
        <p:spPr>
          <a:xfrm>
            <a:off x="2348081" y="183007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Mask </a:t>
            </a:r>
            <a:r>
              <a:rPr lang="ko-KR" altLang="en-US" dirty="0"/>
              <a:t>간의 </a:t>
            </a:r>
            <a:r>
              <a:rPr lang="en-US" altLang="ko-KR" dirty="0"/>
              <a:t>OR </a:t>
            </a:r>
            <a:r>
              <a:rPr lang="ko-KR" altLang="en-US" dirty="0"/>
              <a:t>연산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2D4AC-6E01-468D-9D0C-C13683974727}"/>
              </a:ext>
            </a:extLst>
          </p:cNvPr>
          <p:cNvSpPr txBox="1"/>
          <p:nvPr/>
        </p:nvSpPr>
        <p:spPr>
          <a:xfrm>
            <a:off x="8527657" y="281784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+mn-ea"/>
              </a:rPr>
              <a:t>검버섯 </a:t>
            </a:r>
            <a:r>
              <a:rPr lang="en-US" altLang="ko-KR" dirty="0">
                <a:solidFill>
                  <a:schemeClr val="accent2"/>
                </a:solidFill>
                <a:latin typeface="+mn-ea"/>
              </a:rPr>
              <a:t>Mask</a:t>
            </a:r>
            <a:endParaRPr lang="ko-KR" altLang="en-US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EA861-DD6C-40FD-87A0-063003E67AA0}"/>
              </a:ext>
            </a:extLst>
          </p:cNvPr>
          <p:cNvSpPr txBox="1"/>
          <p:nvPr/>
        </p:nvSpPr>
        <p:spPr>
          <a:xfrm>
            <a:off x="6703080" y="4527240"/>
            <a:ext cx="1507144" cy="369332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+mn-ea"/>
              </a:rPr>
              <a:t>여드름 </a:t>
            </a:r>
            <a:r>
              <a:rPr lang="en-US" altLang="ko-KR" dirty="0">
                <a:solidFill>
                  <a:schemeClr val="accent2"/>
                </a:solidFill>
                <a:latin typeface="+mn-ea"/>
              </a:rPr>
              <a:t>Mask</a:t>
            </a:r>
            <a:endParaRPr lang="ko-KR" altLang="en-US" dirty="0">
              <a:solidFill>
                <a:schemeClr val="accent2"/>
              </a:solidFill>
              <a:latin typeface="+mn-ea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75D1F1C-3446-4A21-AAE2-C98B7F1B29D1}"/>
              </a:ext>
            </a:extLst>
          </p:cNvPr>
          <p:cNvCxnSpPr>
            <a:cxnSpLocks/>
            <a:endCxn id="15" idx="3"/>
          </p:cNvCxnSpPr>
          <p:nvPr/>
        </p:nvCxnSpPr>
        <p:spPr>
          <a:xfrm rot="5400000" flipH="1" flipV="1">
            <a:off x="7867086" y="4816292"/>
            <a:ext cx="447523" cy="238755"/>
          </a:xfrm>
          <a:prstGeom prst="bentConnector4">
            <a:avLst>
              <a:gd name="adj1" fmla="val -4355"/>
              <a:gd name="adj2" fmla="val 389100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41A435D-B2F3-4C2D-8033-CFD83C3EED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720589" y="3220531"/>
            <a:ext cx="524781" cy="103645"/>
          </a:xfrm>
          <a:prstGeom prst="bentConnector4">
            <a:avLst>
              <a:gd name="adj1" fmla="val -3121"/>
              <a:gd name="adj2" fmla="val 509000"/>
            </a:avLst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40A62B6-85BD-4666-B618-775592B6E9DC}"/>
              </a:ext>
            </a:extLst>
          </p:cNvPr>
          <p:cNvCxnSpPr>
            <a:cxnSpLocks/>
          </p:cNvCxnSpPr>
          <p:nvPr/>
        </p:nvCxnSpPr>
        <p:spPr>
          <a:xfrm>
            <a:off x="2445874" y="5726097"/>
            <a:ext cx="1947961" cy="437688"/>
          </a:xfrm>
          <a:prstGeom prst="bentConnector3">
            <a:avLst>
              <a:gd name="adj1" fmla="val 6503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2D0989-C5C3-418D-BE2F-7E5A8ED767F5}"/>
              </a:ext>
            </a:extLst>
          </p:cNvPr>
          <p:cNvSpPr txBox="1"/>
          <p:nvPr/>
        </p:nvSpPr>
        <p:spPr>
          <a:xfrm>
            <a:off x="4393834" y="5979119"/>
            <a:ext cx="3323346" cy="36933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여드름 </a:t>
            </a:r>
            <a:r>
              <a:rPr lang="en-US" altLang="ko-KR" dirty="0"/>
              <a:t>Mask </a:t>
            </a:r>
            <a:r>
              <a:rPr lang="en-US" altLang="ko-KR" b="1" dirty="0"/>
              <a:t>OR</a:t>
            </a:r>
            <a:r>
              <a:rPr lang="en-US" altLang="ko-KR" dirty="0"/>
              <a:t> </a:t>
            </a:r>
            <a:r>
              <a:rPr lang="ko-KR" altLang="en-US" dirty="0"/>
              <a:t>검버섯 </a:t>
            </a:r>
            <a:r>
              <a:rPr lang="en-US" altLang="ko-KR" dirty="0"/>
              <a:t>Mask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735EC-B22F-44B1-B555-2A62969C5AC7}"/>
              </a:ext>
            </a:extLst>
          </p:cNvPr>
          <p:cNvSpPr txBox="1"/>
          <p:nvPr/>
        </p:nvSpPr>
        <p:spPr>
          <a:xfrm>
            <a:off x="724233" y="66752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99880F-098B-47D0-8CD9-D784E686625A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6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27C80D-A784-44DD-9ADD-749D3D32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56" y="542419"/>
            <a:ext cx="8194089" cy="29576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B06404-35F3-4FFA-B31E-4C628455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955" y="3500049"/>
            <a:ext cx="8194089" cy="313601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C67F08-4110-4EAF-B89C-ADEDFF8C9C4C}"/>
              </a:ext>
            </a:extLst>
          </p:cNvPr>
          <p:cNvCxnSpPr>
            <a:cxnSpLocks/>
          </p:cNvCxnSpPr>
          <p:nvPr/>
        </p:nvCxnSpPr>
        <p:spPr>
          <a:xfrm flipH="1">
            <a:off x="1998955" y="3500049"/>
            <a:ext cx="81940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8ED50C8-5382-4200-B323-08CE0990B3C7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H="1">
            <a:off x="1998955" y="1287264"/>
            <a:ext cx="8151918" cy="733970"/>
          </a:xfrm>
          <a:prstGeom prst="bentConnector3">
            <a:avLst>
              <a:gd name="adj1" fmla="val 76913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8EDA4C2-5F44-4441-B014-0D32052F1C82}"/>
              </a:ext>
            </a:extLst>
          </p:cNvPr>
          <p:cNvCxnSpPr>
            <a:cxnSpLocks/>
          </p:cNvCxnSpPr>
          <p:nvPr/>
        </p:nvCxnSpPr>
        <p:spPr>
          <a:xfrm flipV="1">
            <a:off x="2065539" y="4465469"/>
            <a:ext cx="8127505" cy="727968"/>
          </a:xfrm>
          <a:prstGeom prst="bentConnector3">
            <a:avLst>
              <a:gd name="adj1" fmla="val 6704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DD3CF4-8DCF-40AB-86FA-23CF0F3F56C6}"/>
              </a:ext>
            </a:extLst>
          </p:cNvPr>
          <p:cNvSpPr txBox="1"/>
          <p:nvPr/>
        </p:nvSpPr>
        <p:spPr>
          <a:xfrm>
            <a:off x="6129290" y="2946052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 여드름 이미지 </a:t>
            </a:r>
            <a:r>
              <a:rPr lang="en-US" altLang="ko-KR" b="1" dirty="0"/>
              <a:t>+ </a:t>
            </a:r>
            <a:r>
              <a:rPr lang="ko-KR" altLang="en-US" b="1" dirty="0"/>
              <a:t>검버섯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1A0B0-A026-4513-8680-CBC66B8782C5}"/>
              </a:ext>
            </a:extLst>
          </p:cNvPr>
          <p:cNvSpPr txBox="1"/>
          <p:nvPr/>
        </p:nvSpPr>
        <p:spPr>
          <a:xfrm>
            <a:off x="9056566" y="6082062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Results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3696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92F7CA-4A1E-45EA-A366-EC8B1994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6"/>
            <a:ext cx="8337797" cy="258657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Goal of Project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/>
              <a:t>질환을 가지고 있는 피부에서</a:t>
            </a:r>
            <a:r>
              <a:rPr lang="en-US" altLang="ko-KR" sz="1600" dirty="0"/>
              <a:t>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/>
              <a:t>환부를 </a:t>
            </a:r>
            <a:r>
              <a:rPr lang="en-US" altLang="ko-KR" sz="1600" dirty="0"/>
              <a:t>Detection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보완해주어 손상된 피부를 복원해주는 것</a:t>
            </a:r>
            <a:endParaRPr lang="en-US" altLang="ko-KR" sz="1600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37B34A5-9D5D-492E-898E-5BFA64C23FF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147296" y="4015627"/>
          <a:ext cx="1574384" cy="157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3" imgW="6348960" imgH="6348960" progId="">
                  <p:embed/>
                </p:oleObj>
              </mc:Choice>
              <mc:Fallback>
                <p:oleObj r:id="rId3" imgW="6348960" imgH="634896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737B34A5-9D5D-492E-898E-5BFA64C23F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47296" y="4015627"/>
                        <a:ext cx="1574384" cy="1574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E18989-A39D-427A-830F-9576FF0BF63F}"/>
              </a:ext>
            </a:extLst>
          </p:cNvPr>
          <p:cNvSpPr txBox="1"/>
          <p:nvPr/>
        </p:nvSpPr>
        <p:spPr>
          <a:xfrm>
            <a:off x="724233" y="667525"/>
            <a:ext cx="349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Introduction Project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BEC072-1807-42E0-989A-6CD3EDBAD0DE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B479BE1-6DA2-48F8-8408-8ACD1E21C104}"/>
              </a:ext>
            </a:extLst>
          </p:cNvPr>
          <p:cNvSpPr/>
          <p:nvPr/>
        </p:nvSpPr>
        <p:spPr>
          <a:xfrm>
            <a:off x="5885279" y="4487662"/>
            <a:ext cx="744516" cy="6303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9738F0-1047-4960-B52E-D216553C10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86" y="4015627"/>
            <a:ext cx="1582592" cy="15743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56BF13-FF32-44AB-A871-EA26B2B1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15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AFEED7EC-A5BB-46A0-97A2-D15E521FD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758968"/>
              </p:ext>
            </p:extLst>
          </p:nvPr>
        </p:nvGraphicFramePr>
        <p:xfrm>
          <a:off x="2412430" y="184383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B235DD-FC68-4816-B942-0A8C5D78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D1E08-3104-4330-870A-DFC193F2F1D7}"/>
              </a:ext>
            </a:extLst>
          </p:cNvPr>
          <p:cNvSpPr txBox="1"/>
          <p:nvPr/>
        </p:nvSpPr>
        <p:spPr>
          <a:xfrm>
            <a:off x="724233" y="667525"/>
            <a:ext cx="6101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검출의 문제점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4FD34E-D00B-431F-9675-CABB6ADE66BD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BB62829-586B-48CA-8DCB-C5B472768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825625"/>
            <a:ext cx="79369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얼굴과 특정 부위들</a:t>
            </a:r>
            <a:r>
              <a:rPr lang="en-US" altLang="ko-KR" sz="2000" dirty="0"/>
              <a:t>(</a:t>
            </a:r>
            <a:r>
              <a:rPr lang="ko-KR" altLang="en-US" sz="2000" dirty="0"/>
              <a:t>눈</a:t>
            </a:r>
            <a:r>
              <a:rPr lang="en-US" altLang="ko-KR" sz="2000" dirty="0"/>
              <a:t>, </a:t>
            </a:r>
            <a:r>
              <a:rPr lang="ko-KR" altLang="en-US" sz="2000" dirty="0"/>
              <a:t>코</a:t>
            </a:r>
            <a:r>
              <a:rPr lang="en-US" altLang="ko-KR" sz="2000" dirty="0"/>
              <a:t>, </a:t>
            </a:r>
            <a:r>
              <a:rPr lang="ko-KR" altLang="en-US" sz="2000" dirty="0"/>
              <a:t>입 등</a:t>
            </a:r>
            <a:r>
              <a:rPr lang="en-US" altLang="ko-KR" sz="2000" dirty="0"/>
              <a:t>) Detection </a:t>
            </a:r>
            <a:r>
              <a:rPr lang="ko-KR" altLang="en-US" sz="2000" dirty="0"/>
              <a:t>후 공백처리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dirty="0" err="1">
                <a:sym typeface="Wingdings" panose="05000000000000000000" pitchFamily="2" charset="2"/>
              </a:rPr>
              <a:t>Haar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Cascade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Face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Detector</a:t>
            </a:r>
            <a:r>
              <a:rPr lang="ko-KR" altLang="en-US" sz="2000" dirty="0">
                <a:sym typeface="Wingdings" panose="05000000000000000000" pitchFamily="2" charset="2"/>
              </a:rPr>
              <a:t> 사용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 err="1"/>
              <a:t>Haar</a:t>
            </a:r>
            <a:r>
              <a:rPr lang="en-US" altLang="ko-KR" sz="1800" dirty="0"/>
              <a:t> Cascade</a:t>
            </a:r>
          </a:p>
          <a:p>
            <a:pPr lvl="2"/>
            <a:r>
              <a:rPr lang="ko-KR" altLang="en-US" sz="1400" dirty="0"/>
              <a:t>머신 러닝기반의 </a:t>
            </a:r>
            <a:r>
              <a:rPr lang="en-US" altLang="ko-KR" sz="1400" dirty="0"/>
              <a:t>Object</a:t>
            </a:r>
            <a:r>
              <a:rPr lang="ko-KR" altLang="en-US" sz="1400" dirty="0"/>
              <a:t> 검출 알고리즘</a:t>
            </a:r>
            <a:endParaRPr lang="en-US" altLang="ko-KR" sz="1400" dirty="0"/>
          </a:p>
          <a:p>
            <a:pPr lvl="2"/>
            <a:r>
              <a:rPr lang="ko-KR" altLang="en-US" sz="1400" dirty="0"/>
              <a:t>이미지에서 영역과 영역의 밝기차를 이용하여 </a:t>
            </a:r>
            <a:r>
              <a:rPr lang="en-US" altLang="ko-KR" sz="1400" dirty="0"/>
              <a:t>Feature</a:t>
            </a:r>
            <a:r>
              <a:rPr lang="ko-KR" altLang="en-US" sz="1400" dirty="0"/>
              <a:t>로서의 특징을 찾아내는 방법</a:t>
            </a:r>
            <a:endParaRPr lang="en-US" altLang="ko-KR" sz="1400" dirty="0"/>
          </a:p>
          <a:p>
            <a:pPr lvl="2"/>
            <a:r>
              <a:rPr lang="en-US" altLang="ko-KR" sz="1400" dirty="0"/>
              <a:t>Pre-train</a:t>
            </a:r>
            <a:r>
              <a:rPr lang="ko-KR" altLang="en-US" sz="1400" dirty="0"/>
              <a:t>된 눈</a:t>
            </a:r>
            <a:r>
              <a:rPr lang="en-US" altLang="ko-KR" sz="1400" dirty="0"/>
              <a:t>, </a:t>
            </a:r>
            <a:r>
              <a:rPr lang="ko-KR" altLang="en-US" sz="1400" dirty="0"/>
              <a:t>코</a:t>
            </a:r>
            <a:r>
              <a:rPr lang="en-US" altLang="ko-KR" sz="1400" dirty="0"/>
              <a:t>, </a:t>
            </a:r>
            <a:r>
              <a:rPr lang="ko-KR" altLang="en-US" sz="1400" dirty="0"/>
              <a:t>입의 </a:t>
            </a:r>
            <a:r>
              <a:rPr lang="en-US" altLang="ko-KR" sz="1400" dirty="0"/>
              <a:t>classifier </a:t>
            </a:r>
            <a:r>
              <a:rPr lang="ko-KR" altLang="en-US" sz="1400" dirty="0"/>
              <a:t>사용</a:t>
            </a:r>
          </a:p>
          <a:p>
            <a:endParaRPr lang="ko-KR" altLang="en-US" sz="2000" dirty="0"/>
          </a:p>
        </p:txBody>
      </p:sp>
      <p:pic>
        <p:nvPicPr>
          <p:cNvPr id="5" name="Picture 2" descr="http://www.gisdeveloper.co.kr/wp-content/uploads/2019/06/HaarFeatures.png">
            <a:extLst>
              <a:ext uri="{FF2B5EF4-FFF2-40B4-BE49-F238E27FC236}">
                <a16:creationId xmlns:a16="http://schemas.microsoft.com/office/drawing/2014/main" id="{A751E8C6-A78B-4971-B747-A8BFAFDD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067" y="3921641"/>
            <a:ext cx="3181350" cy="22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k.kakaocdn.net/dn/CGrST/btqwozewRoL/97TeD7AXg37r84HSrpJ7n0/img.png">
            <a:extLst>
              <a:ext uri="{FF2B5EF4-FFF2-40B4-BE49-F238E27FC236}">
                <a16:creationId xmlns:a16="http://schemas.microsoft.com/office/drawing/2014/main" id="{F393C9D1-5BA5-44EA-B0BF-ED5E71D3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67" y="4124707"/>
            <a:ext cx="31813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735EA6-98C1-414D-A3F4-DE5D2EA8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38E8D9-B169-4E78-80B9-898B9D1A8341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해결방안 </a:t>
            </a:r>
            <a:r>
              <a:rPr lang="en-US" altLang="ko-KR" sz="3200" spc="-150" dirty="0">
                <a:solidFill>
                  <a:srgbClr val="525252"/>
                </a:solidFill>
              </a:rPr>
              <a:t>– </a:t>
            </a:r>
            <a:r>
              <a:rPr lang="ko-KR" altLang="en-US" sz="3200" spc="-150" dirty="0">
                <a:solidFill>
                  <a:srgbClr val="525252"/>
                </a:solidFill>
              </a:rPr>
              <a:t>얼굴 특정 부위의 공백처리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B0ADE-98A3-4B3A-ACBF-8D83FA576C0D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FC3099-CBCA-4094-B59A-D05C54D9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08" y="1907864"/>
            <a:ext cx="2696466" cy="379792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D942F60-22C4-4F9C-832F-2FEFCC9ADAAA}"/>
              </a:ext>
            </a:extLst>
          </p:cNvPr>
          <p:cNvSpPr/>
          <p:nvPr/>
        </p:nvSpPr>
        <p:spPr>
          <a:xfrm>
            <a:off x="5676678" y="3594684"/>
            <a:ext cx="762000" cy="7435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600E47-90B5-43D5-A744-8266AB0D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283" y="1907864"/>
            <a:ext cx="2675947" cy="379792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C962A7-A111-4152-A393-38A350A6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2A94-93E8-40CD-BDB8-82CA8733E8F1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해결방안 </a:t>
            </a:r>
            <a:r>
              <a:rPr lang="en-US" altLang="ko-KR" sz="3200" spc="-150" dirty="0">
                <a:solidFill>
                  <a:srgbClr val="525252"/>
                </a:solidFill>
              </a:rPr>
              <a:t>– </a:t>
            </a:r>
            <a:r>
              <a:rPr lang="ko-KR" altLang="en-US" sz="3200" spc="-150" dirty="0">
                <a:solidFill>
                  <a:srgbClr val="525252"/>
                </a:solidFill>
              </a:rPr>
              <a:t>얼굴 특정 부위의 공백처리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561045-C69B-49C7-9009-FBC1607993E4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4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864CB7-ECB1-4150-8AAD-63916D774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38" y="3429001"/>
            <a:ext cx="1690550" cy="11270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C69FB8-CC62-46FE-B129-067F51335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84" y="2301968"/>
            <a:ext cx="1690550" cy="1127033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B572275-AEF3-4494-B824-67F6F23E34F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3188072" y="4158975"/>
            <a:ext cx="563203" cy="13573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C159653-26D5-4CD2-B0AD-C24D9DDF132A}"/>
              </a:ext>
            </a:extLst>
          </p:cNvPr>
          <p:cNvCxnSpPr>
            <a:cxnSpLocks/>
          </p:cNvCxnSpPr>
          <p:nvPr/>
        </p:nvCxnSpPr>
        <p:spPr>
          <a:xfrm>
            <a:off x="5838882" y="5119236"/>
            <a:ext cx="4135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6F5397-0531-4E8F-8B86-97F8EFD678E0}"/>
              </a:ext>
            </a:extLst>
          </p:cNvPr>
          <p:cNvCxnSpPr/>
          <p:nvPr/>
        </p:nvCxnSpPr>
        <p:spPr>
          <a:xfrm>
            <a:off x="7943008" y="5119235"/>
            <a:ext cx="4135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34C53BA-415C-40B9-934C-B813051F157D}"/>
              </a:ext>
            </a:extLst>
          </p:cNvPr>
          <p:cNvCxnSpPr>
            <a:cxnSpLocks/>
            <a:stCxn id="4" idx="0"/>
            <a:endCxn id="8" idx="1"/>
          </p:cNvCxnSpPr>
          <p:nvPr/>
        </p:nvCxnSpPr>
        <p:spPr>
          <a:xfrm rot="5400000" flipH="1" flipV="1">
            <a:off x="5292040" y="364458"/>
            <a:ext cx="563516" cy="556557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DDBF41-157A-40B9-B23F-BD927EB42C32}"/>
              </a:ext>
            </a:extLst>
          </p:cNvPr>
          <p:cNvSpPr txBox="1"/>
          <p:nvPr/>
        </p:nvSpPr>
        <p:spPr>
          <a:xfrm>
            <a:off x="7062197" y="3524338"/>
            <a:ext cx="35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Without face feature detection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04A4AC-9950-46EA-8FDB-92C2E24C24CF}"/>
              </a:ext>
            </a:extLst>
          </p:cNvPr>
          <p:cNvSpPr txBox="1"/>
          <p:nvPr/>
        </p:nvSpPr>
        <p:spPr>
          <a:xfrm>
            <a:off x="7382799" y="5779844"/>
            <a:ext cx="322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With face feature detection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9618FF-85B5-4EE8-807D-E2BEEE715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332" y="4534958"/>
            <a:ext cx="1690550" cy="1147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CFF9E5-A062-4608-809F-B7C0C5496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458" y="4534958"/>
            <a:ext cx="1690538" cy="1127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DB72B8-2DFE-4C9B-A1DE-F834366AE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72" y="4534957"/>
            <a:ext cx="1690537" cy="1127025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5D7C676-6F50-499D-935C-EDCC1FCA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A63560-EC98-43F7-B37D-478B3F22CD77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해결방안 </a:t>
            </a:r>
            <a:r>
              <a:rPr lang="en-US" altLang="ko-KR" sz="3200" spc="-150" dirty="0">
                <a:solidFill>
                  <a:srgbClr val="525252"/>
                </a:solidFill>
              </a:rPr>
              <a:t>– </a:t>
            </a:r>
            <a:r>
              <a:rPr lang="ko-KR" altLang="en-US" sz="3200" spc="-150" dirty="0">
                <a:solidFill>
                  <a:srgbClr val="525252"/>
                </a:solidFill>
              </a:rPr>
              <a:t>얼굴 특정 부위의 공백처리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8CBA99-12C7-4E3B-87F9-4A27CA0E8807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6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077894-A4B7-4B31-B6C8-EEC239E2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40" y="1327526"/>
            <a:ext cx="5165321" cy="540923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E76C1A-88FE-43CE-BAA9-7F1E58B7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24FB0-2B79-4C18-9158-D9068711DC80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해결방안 </a:t>
            </a:r>
            <a:r>
              <a:rPr lang="en-US" altLang="ko-KR" sz="3200" spc="-150" dirty="0">
                <a:solidFill>
                  <a:srgbClr val="525252"/>
                </a:solidFill>
              </a:rPr>
              <a:t>– </a:t>
            </a:r>
            <a:r>
              <a:rPr lang="ko-KR" altLang="en-US" sz="3200" spc="-150" dirty="0">
                <a:solidFill>
                  <a:srgbClr val="525252"/>
                </a:solidFill>
              </a:rPr>
              <a:t>얼굴 특정 부위의 공백처리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6808EC-2F05-4946-8C84-624844DA3743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8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5645B-F945-4143-BC3E-FAD178678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Bounding box</a:t>
            </a:r>
            <a:r>
              <a:rPr lang="ko-KR" altLang="en-US" dirty="0"/>
              <a:t>의 좌표만을 가져올 수 있기 때문에 타원으로만 얼굴을 공백처리 할 수 있음</a:t>
            </a:r>
            <a:endParaRPr lang="en-US" altLang="ko-KR" dirty="0"/>
          </a:p>
          <a:p>
            <a:r>
              <a:rPr lang="ko-KR" altLang="en-US" dirty="0"/>
              <a:t>정확도가 낮음</a:t>
            </a:r>
            <a:endParaRPr lang="en-US" altLang="ko-KR" dirty="0"/>
          </a:p>
          <a:p>
            <a:r>
              <a:rPr lang="ko-KR" altLang="en-US" dirty="0"/>
              <a:t>얼굴을 잡는 </a:t>
            </a:r>
            <a:r>
              <a:rPr lang="en-US" altLang="ko-KR" dirty="0"/>
              <a:t>box</a:t>
            </a:r>
            <a:r>
              <a:rPr lang="ko-KR" altLang="en-US" dirty="0"/>
              <a:t>의 좌표가 실제 얼굴과 오차 존재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BC945-C04D-4ECE-BEE2-521728458F94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525252"/>
                </a:solidFill>
              </a:rPr>
              <a:t>Haar</a:t>
            </a:r>
            <a:r>
              <a:rPr lang="en-US" altLang="ko-KR" sz="3200" spc="-150" dirty="0">
                <a:solidFill>
                  <a:srgbClr val="525252"/>
                </a:solidFill>
              </a:rPr>
              <a:t> Cascade</a:t>
            </a:r>
            <a:r>
              <a:rPr lang="ko-KR" altLang="en-US" sz="3200" spc="-150" dirty="0">
                <a:solidFill>
                  <a:srgbClr val="525252"/>
                </a:solidFill>
              </a:rPr>
              <a:t>의 문제점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535AB-3D7C-49B8-9290-52865A4AA117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9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82BED-1149-4D6C-AEBC-D5A4E287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ASM</a:t>
            </a:r>
            <a:r>
              <a:rPr lang="ko-KR" altLang="en-US" dirty="0">
                <a:sym typeface="Wingdings" panose="05000000000000000000" pitchFamily="2" charset="2"/>
              </a:rPr>
              <a:t>의 경우 대부분이 </a:t>
            </a:r>
            <a:r>
              <a:rPr lang="ko-KR" altLang="en-US" dirty="0" err="1">
                <a:sym typeface="Wingdings" panose="05000000000000000000" pitchFamily="2" charset="2"/>
              </a:rPr>
              <a:t>턱선만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Detection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피부를 분리하기는 힘듦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/>
              <a:t>눈</a:t>
            </a:r>
            <a:r>
              <a:rPr lang="en-US" altLang="ko-KR" b="1" dirty="0"/>
              <a:t>, </a:t>
            </a:r>
            <a:r>
              <a:rPr lang="ko-KR" altLang="en-US" b="1" dirty="0"/>
              <a:t>코</a:t>
            </a:r>
            <a:r>
              <a:rPr lang="en-US" altLang="ko-KR" b="1" dirty="0"/>
              <a:t>, </a:t>
            </a:r>
            <a:r>
              <a:rPr lang="ko-KR" altLang="en-US" b="1" dirty="0"/>
              <a:t>입을 제외</a:t>
            </a:r>
            <a:r>
              <a:rPr lang="ko-KR" altLang="en-US" dirty="0"/>
              <a:t>하기위한 공백처리시에는 사용 가능</a:t>
            </a:r>
          </a:p>
        </p:txBody>
      </p:sp>
      <p:pic>
        <p:nvPicPr>
          <p:cNvPr id="1026" name="Picture 2" descr="http://uomasm.sourceforge.net/images/mode1.png">
            <a:extLst>
              <a:ext uri="{FF2B5EF4-FFF2-40B4-BE49-F238E27FC236}">
                <a16:creationId xmlns:a16="http://schemas.microsoft.com/office/drawing/2014/main" id="{41971C18-2E82-450C-AE71-22B3F6BA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6" y="3710351"/>
            <a:ext cx="6097380" cy="238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omasm.sourceforge.net/images/asm_result.png">
            <a:extLst>
              <a:ext uri="{FF2B5EF4-FFF2-40B4-BE49-F238E27FC236}">
                <a16:creationId xmlns:a16="http://schemas.microsoft.com/office/drawing/2014/main" id="{2A8FE571-CA44-4608-9E99-C784198C8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615" y="3710351"/>
            <a:ext cx="3468732" cy="260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621D0B-3068-41B6-BFB3-77019A947FAB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Active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Shape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Model(ASM)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4FCCB7-B3B1-4474-9310-D45D39B102F4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966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76017-1B2C-421A-893F-35CC15EF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Dlib</a:t>
            </a:r>
            <a:r>
              <a:rPr lang="en-US" altLang="ko-KR" dirty="0"/>
              <a:t>: </a:t>
            </a:r>
            <a:r>
              <a:rPr lang="ko-KR" altLang="en-US" dirty="0"/>
              <a:t>이미지 처리 및 기계 학습</a:t>
            </a:r>
            <a:r>
              <a:rPr lang="en-US" altLang="ko-KR" dirty="0"/>
              <a:t>, </a:t>
            </a:r>
            <a:r>
              <a:rPr lang="ko-KR" altLang="en-US" dirty="0"/>
              <a:t>얼굴인식 등을 할 수 있는 </a:t>
            </a:r>
            <a:r>
              <a:rPr lang="en-US" altLang="ko-KR" dirty="0" err="1"/>
              <a:t>c++</a:t>
            </a:r>
            <a:r>
              <a:rPr lang="en-US" altLang="ko-KR" dirty="0"/>
              <a:t> </a:t>
            </a:r>
            <a:r>
              <a:rPr lang="ko-KR" altLang="en-US" dirty="0"/>
              <a:t>로 개발된 고성능의 라이브러리</a:t>
            </a:r>
            <a:endParaRPr lang="en-US" altLang="ko-KR" dirty="0"/>
          </a:p>
          <a:p>
            <a:r>
              <a:rPr lang="en-US" altLang="ko-KR" dirty="0"/>
              <a:t>shape_predictor_68_face_landmarks.dat </a:t>
            </a:r>
            <a:r>
              <a:rPr lang="ko-KR" altLang="en-US" dirty="0"/>
              <a:t>를 이용하여 </a:t>
            </a:r>
            <a:r>
              <a:rPr lang="en-US" altLang="ko-KR" dirty="0"/>
              <a:t>Face landmark </a:t>
            </a:r>
            <a:r>
              <a:rPr lang="ko-KR" altLang="en-US" dirty="0"/>
              <a:t>추출</a:t>
            </a:r>
            <a:endParaRPr lang="en-US" altLang="ko-KR" dirty="0"/>
          </a:p>
          <a:p>
            <a:r>
              <a:rPr lang="en-US" altLang="ko-KR" dirty="0"/>
              <a:t>Index</a:t>
            </a:r>
            <a:r>
              <a:rPr lang="ko-KR" altLang="en-US" dirty="0"/>
              <a:t>와 좌표 추출가능</a:t>
            </a:r>
          </a:p>
        </p:txBody>
      </p:sp>
      <p:pic>
        <p:nvPicPr>
          <p:cNvPr id="1026" name="Picture 2" descr="dlib에 대한 이미지 검색결과">
            <a:extLst>
              <a:ext uri="{FF2B5EF4-FFF2-40B4-BE49-F238E27FC236}">
                <a16:creationId xmlns:a16="http://schemas.microsoft.com/office/drawing/2014/main" id="{3D27769E-DA9D-4384-9CC3-06BE6E54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01" y="53975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99D0CC375B6BB5C529">
            <a:extLst>
              <a:ext uri="{FF2B5EF4-FFF2-40B4-BE49-F238E27FC236}">
                <a16:creationId xmlns:a16="http://schemas.microsoft.com/office/drawing/2014/main" id="{032E425F-ACAF-4D91-8E21-7DEC1D09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3810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DD86D8-6C3F-445A-B666-5CAF61BF752B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43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4B4089-2C8E-4F1E-8628-DB365AE8C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3235" r="28087" b="24485"/>
          <a:stretch/>
        </p:blipFill>
        <p:spPr>
          <a:xfrm>
            <a:off x="351413" y="1356221"/>
            <a:ext cx="6094198" cy="54497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8B568C-7B17-4474-8778-D5FDBD864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62" t="6473" r="61507" b="82250"/>
          <a:stretch/>
        </p:blipFill>
        <p:spPr>
          <a:xfrm>
            <a:off x="6445611" y="1356221"/>
            <a:ext cx="5321419" cy="3468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2663F5-5547-4486-A48D-50C737E32E9D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Active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Shape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Model(ASM)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55EF38-D157-4110-88E3-79A252B33C3C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FE0C2F-AA53-4A8A-92F1-CC4C07B1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5" r="53908" b="5324"/>
          <a:stretch/>
        </p:blipFill>
        <p:spPr>
          <a:xfrm>
            <a:off x="1845086" y="2338074"/>
            <a:ext cx="3580060" cy="3989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477395-DA60-407D-9E98-28826D297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" b="15693"/>
          <a:stretch/>
        </p:blipFill>
        <p:spPr>
          <a:xfrm>
            <a:off x="7190770" y="2338074"/>
            <a:ext cx="3580060" cy="398937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6AE1C4F-A433-47C8-A9E0-BB11C2BB2701}"/>
              </a:ext>
            </a:extLst>
          </p:cNvPr>
          <p:cNvSpPr/>
          <p:nvPr/>
        </p:nvSpPr>
        <p:spPr>
          <a:xfrm>
            <a:off x="6096000" y="4111276"/>
            <a:ext cx="423916" cy="442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8EA15-9AA8-491E-9165-F491E88E0E55}"/>
              </a:ext>
            </a:extLst>
          </p:cNvPr>
          <p:cNvSpPr txBox="1"/>
          <p:nvPr/>
        </p:nvSpPr>
        <p:spPr>
          <a:xfrm>
            <a:off x="1944210" y="1802167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여전히 공백처리 하기에는 다 가려지지 않아 좌표들을 확장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2D548-DA9C-4057-9FF3-A4399C7BCCB9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Active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Shape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Model(ASM)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180F2F-7F53-4C67-B18E-965F2902D0A0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9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C091D0-4E14-4941-936F-DAB896C98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337797" cy="480599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/>
              <a:t>점</a:t>
            </a:r>
            <a:r>
              <a:rPr lang="en-US" altLang="ko-KR" sz="1600" dirty="0"/>
              <a:t>, </a:t>
            </a:r>
            <a:r>
              <a:rPr lang="ko-KR" altLang="en-US" sz="1600" dirty="0"/>
              <a:t>피부암</a:t>
            </a:r>
            <a:endParaRPr lang="en-US" altLang="ko-KR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/>
              <a:t>화상</a:t>
            </a:r>
            <a:endParaRPr lang="en-US" altLang="ko-KR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600" dirty="0"/>
              <a:t>여드름</a:t>
            </a:r>
            <a:r>
              <a:rPr lang="en-US" altLang="ko-KR" sz="1600" dirty="0"/>
              <a:t>, </a:t>
            </a:r>
            <a:r>
              <a:rPr lang="ko-KR" altLang="en-US" sz="1600" dirty="0"/>
              <a:t>홍조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홍반</a:t>
            </a:r>
            <a:endParaRPr lang="en-US" altLang="ko-KR" sz="1600" dirty="0"/>
          </a:p>
        </p:txBody>
      </p:sp>
      <p:pic>
        <p:nvPicPr>
          <p:cNvPr id="6146" name="Picture 2" descr="피부암 이미지 검색결과&quot;">
            <a:extLst>
              <a:ext uri="{FF2B5EF4-FFF2-40B4-BE49-F238E27FC236}">
                <a16:creationId xmlns:a16="http://schemas.microsoft.com/office/drawing/2014/main" id="{823D5232-B6A2-41A9-9269-478641492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40" y="1808970"/>
            <a:ext cx="3387015" cy="13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화상 이미지 검색결과&quot;">
            <a:extLst>
              <a:ext uri="{FF2B5EF4-FFF2-40B4-BE49-F238E27FC236}">
                <a16:creationId xmlns:a16="http://schemas.microsoft.com/office/drawing/2014/main" id="{2E1CA608-2552-44C0-AB61-8B0B1EF62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40" y="3170271"/>
            <a:ext cx="2381249" cy="16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CD53AF-0BAA-4F3D-B270-D17A82B0852D}"/>
              </a:ext>
            </a:extLst>
          </p:cNvPr>
          <p:cNvSpPr txBox="1"/>
          <p:nvPr/>
        </p:nvSpPr>
        <p:spPr>
          <a:xfrm>
            <a:off x="1638241" y="6567179"/>
            <a:ext cx="14864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hlinkClick r:id="rId4"/>
              </a:rPr>
              <a:t>출처</a:t>
            </a:r>
            <a:r>
              <a:rPr lang="en-US" altLang="ko-KR" sz="800" dirty="0">
                <a:hlinkClick r:id="rId4"/>
              </a:rPr>
              <a:t>- </a:t>
            </a:r>
            <a:r>
              <a:rPr lang="en-US" altLang="ko-KR" sz="800" dirty="0">
                <a:hlinkClick r:id="rId5"/>
              </a:rPr>
              <a:t>http://m.health.chosun.com/svc/news_view.html?contid=2016051701822,https://steptohealth.co.kr/how-to-treat-burns-with-home-remedies/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 </a:t>
            </a:r>
            <a:r>
              <a:rPr lang="en-US" altLang="ko-KR" sz="800" dirty="0">
                <a:hlinkClick r:id="rId6"/>
              </a:rPr>
              <a:t>http://www.graceskin.co.kr/%EC%97%AC%EB%93%9C%EB%A6%84%EA%B3%BC-%EC%97%AC%EB%93%9C%EB%A6%84-%ED%9D%89%ED%84%B0%EC%9D%98-%EC%B9%98%EB%A3%8C-%ED%94%BC%EC%A7%80%EC%84%A0-%ED%8C%8C%EA%B4%B4%EC%88%A0prp-%ED%94%84%EB%9D%BD%EC%85%80/</a:t>
            </a:r>
            <a:endParaRPr lang="ko-KR" altLang="en-US" sz="800" dirty="0"/>
          </a:p>
        </p:txBody>
      </p:sp>
      <p:pic>
        <p:nvPicPr>
          <p:cNvPr id="6150" name="Picture 6" descr="여드름 이미지 검색결과&quot;">
            <a:extLst>
              <a:ext uri="{FF2B5EF4-FFF2-40B4-BE49-F238E27FC236}">
                <a16:creationId xmlns:a16="http://schemas.microsoft.com/office/drawing/2014/main" id="{7505C607-D272-4BD8-B8B5-D17A73FA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40" y="4869694"/>
            <a:ext cx="1877811" cy="17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07DE3A-E2AB-4C51-B2BD-ECB941525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50" y="4875852"/>
            <a:ext cx="3016931" cy="170185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03FA91-1B88-4BF4-A224-1D5D68C2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1F517-C0DB-414E-B174-706FAF5777DA}"/>
              </a:ext>
            </a:extLst>
          </p:cNvPr>
          <p:cNvSpPr txBox="1"/>
          <p:nvPr/>
        </p:nvSpPr>
        <p:spPr>
          <a:xfrm>
            <a:off x="724233" y="667525"/>
            <a:ext cx="349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Introduction Project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C74390-8CB6-4E09-B33A-A576DC827AAF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5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3EE50-5334-4ECC-8BB6-9E541E716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81" y="2203681"/>
            <a:ext cx="10756037" cy="2776692"/>
          </a:xfrm>
          <a:noFill/>
          <a:ln w="38100">
            <a:noFill/>
            <a:prstDash val="dash"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/>
              <a:t>기존의 얼굴 좌표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sym typeface="Wingdings" panose="05000000000000000000" pitchFamily="2" charset="2"/>
              </a:rPr>
              <a:t>dlib</a:t>
            </a:r>
            <a:r>
              <a:rPr lang="ko-KR" altLang="en-US" sz="2400" dirty="0">
                <a:sym typeface="Wingdings" panose="05000000000000000000" pitchFamily="2" charset="2"/>
              </a:rPr>
              <a:t>가 제공하는 얼굴인식 모델 좌표 사용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 </a:t>
            </a:r>
            <a:r>
              <a:rPr lang="ko-KR" altLang="en-US" sz="2400" dirty="0">
                <a:sym typeface="Wingdings" panose="05000000000000000000" pitchFamily="2" charset="2"/>
              </a:rPr>
              <a:t>턱이나 이마가 잘리거나 얼굴 이외의 부분 </a:t>
            </a:r>
            <a:r>
              <a:rPr lang="en-US" altLang="ko-KR" sz="2400" dirty="0">
                <a:sym typeface="Wingdings" panose="05000000000000000000" pitchFamily="2" charset="2"/>
              </a:rPr>
              <a:t>Detection </a:t>
            </a:r>
            <a:r>
              <a:rPr lang="ko-KR" altLang="en-US" sz="2400" dirty="0">
                <a:sym typeface="Wingdings" panose="05000000000000000000" pitchFamily="2" charset="2"/>
              </a:rPr>
              <a:t>되는 등의 문제 발생</a:t>
            </a:r>
            <a:endParaRPr lang="en-US" altLang="ko-KR" sz="2400" dirty="0">
              <a:sym typeface="Wingdings" panose="05000000000000000000" pitchFamily="2" charset="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9341D0-B08C-40F1-B969-A0A9FA4A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398" y="2783103"/>
            <a:ext cx="9129204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# 얼굴 인식용 클래스</a:t>
            </a:r>
            <a:b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detector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dlib.get_frontal_face_detector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endParaRPr kumimoji="0" lang="ko-KR" altLang="ko-KR" sz="6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30C08-312C-46D8-8BC3-59EBD00775B2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Active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Shape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Model(ASM)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DB396A-E07C-4DC8-87E8-25F9B5E930B3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46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5431E-2907-4778-900A-B9A35C05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130"/>
            <a:ext cx="10515600" cy="4351338"/>
          </a:xfrm>
        </p:spPr>
        <p:txBody>
          <a:bodyPr/>
          <a:lstStyle/>
          <a:p>
            <a:r>
              <a:rPr lang="ko-KR" altLang="en-US" dirty="0"/>
              <a:t>이마 부분은 그대로 사용하되</a:t>
            </a:r>
            <a:r>
              <a:rPr lang="en-US" altLang="ko-KR" dirty="0"/>
              <a:t>, </a:t>
            </a:r>
            <a:r>
              <a:rPr lang="ko-KR" altLang="en-US" dirty="0"/>
              <a:t>인식된 </a:t>
            </a:r>
            <a:r>
              <a:rPr lang="ko-KR" altLang="en-US" dirty="0" err="1"/>
              <a:t>턱선의</a:t>
            </a:r>
            <a:r>
              <a:rPr lang="ko-KR" altLang="en-US" dirty="0"/>
              <a:t> 좌표 이용</a:t>
            </a:r>
          </a:p>
        </p:txBody>
      </p:sp>
      <p:pic>
        <p:nvPicPr>
          <p:cNvPr id="4" name="Picture 4" descr="https://t1.daumcdn.net/cfile/tistory/99D0CC375B6BB5C529">
            <a:extLst>
              <a:ext uri="{FF2B5EF4-FFF2-40B4-BE49-F238E27FC236}">
                <a16:creationId xmlns:a16="http://schemas.microsoft.com/office/drawing/2014/main" id="{09C6C20E-103A-4D00-A29D-6F3BE517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253" y="1942514"/>
            <a:ext cx="53554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41A0DE2-58A1-4161-B4C7-C97472F403C2}"/>
              </a:ext>
            </a:extLst>
          </p:cNvPr>
          <p:cNvSpPr/>
          <p:nvPr/>
        </p:nvSpPr>
        <p:spPr>
          <a:xfrm rot="19582510">
            <a:off x="3806053" y="2588456"/>
            <a:ext cx="1509203" cy="4117461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EAC81-1F43-4661-9DA0-51BD66956421}"/>
              </a:ext>
            </a:extLst>
          </p:cNvPr>
          <p:cNvSpPr txBox="1"/>
          <p:nvPr/>
        </p:nvSpPr>
        <p:spPr>
          <a:xfrm>
            <a:off x="507833" y="2282466"/>
            <a:ext cx="261481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1~8</a:t>
            </a:r>
            <a:r>
              <a:rPr lang="ko-KR" altLang="en-US" dirty="0"/>
              <a:t>번 좌표에서의</a:t>
            </a:r>
            <a:endParaRPr lang="en-US" altLang="ko-KR" dirty="0"/>
          </a:p>
          <a:p>
            <a:r>
              <a:rPr lang="en-US" altLang="ko-KR" b="1" dirty="0"/>
              <a:t>X</a:t>
            </a:r>
            <a:r>
              <a:rPr lang="ko-KR" altLang="en-US" b="1" dirty="0"/>
              <a:t>의 최솟값</a:t>
            </a:r>
            <a:endParaRPr lang="en-US" altLang="ko-KR" b="1" dirty="0"/>
          </a:p>
          <a:p>
            <a:r>
              <a:rPr lang="en-US" altLang="ko-KR" dirty="0"/>
              <a:t>= </a:t>
            </a:r>
            <a:r>
              <a:rPr lang="ko-KR" altLang="en-US" dirty="0"/>
              <a:t>얼굴영역에서</a:t>
            </a:r>
            <a:endParaRPr lang="en-US" altLang="ko-KR" dirty="0"/>
          </a:p>
          <a:p>
            <a:r>
              <a:rPr lang="ko-KR" altLang="en-US" dirty="0"/>
              <a:t>가장 왼쪽에 해당하는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C3974-DA55-40B8-9C54-02678A149C8D}"/>
              </a:ext>
            </a:extLst>
          </p:cNvPr>
          <p:cNvSpPr txBox="1"/>
          <p:nvPr/>
        </p:nvSpPr>
        <p:spPr>
          <a:xfrm>
            <a:off x="8932505" y="5170050"/>
            <a:ext cx="285206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번의 </a:t>
            </a:r>
            <a:r>
              <a:rPr lang="en-US" altLang="ko-KR" b="1" dirty="0"/>
              <a:t>y</a:t>
            </a:r>
            <a:r>
              <a:rPr lang="ko-KR" altLang="en-US" b="1" dirty="0"/>
              <a:t>값</a:t>
            </a:r>
            <a:endParaRPr lang="en-US" altLang="ko-KR" b="1" dirty="0"/>
          </a:p>
          <a:p>
            <a:r>
              <a:rPr lang="en-US" altLang="ko-KR" dirty="0"/>
              <a:t>= </a:t>
            </a:r>
            <a:r>
              <a:rPr lang="ko-KR" altLang="en-US" dirty="0"/>
              <a:t>얼굴영역에서</a:t>
            </a:r>
            <a:endParaRPr lang="en-US" altLang="ko-KR" dirty="0"/>
          </a:p>
          <a:p>
            <a:r>
              <a:rPr lang="ko-KR" altLang="en-US" dirty="0"/>
              <a:t>가장 아래쪽에 해당하는 </a:t>
            </a:r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787F1A1-9C0C-40A0-8651-6FAB56E2F497}"/>
              </a:ext>
            </a:extLst>
          </p:cNvPr>
          <p:cNvSpPr/>
          <p:nvPr/>
        </p:nvSpPr>
        <p:spPr>
          <a:xfrm rot="19582510">
            <a:off x="6080909" y="5959509"/>
            <a:ext cx="457355" cy="450112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5978A22-F625-4227-BB89-99A4CC11E628}"/>
              </a:ext>
            </a:extLst>
          </p:cNvPr>
          <p:cNvSpPr/>
          <p:nvPr/>
        </p:nvSpPr>
        <p:spPr>
          <a:xfrm rot="17821274" flipH="1">
            <a:off x="5854833" y="3757317"/>
            <a:ext cx="3961766" cy="1520635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5CD69-EABE-4A2D-89B0-F4A19F9B8344}"/>
              </a:ext>
            </a:extLst>
          </p:cNvPr>
          <p:cNvSpPr txBox="1"/>
          <p:nvPr/>
        </p:nvSpPr>
        <p:spPr>
          <a:xfrm>
            <a:off x="9240664" y="1942514"/>
            <a:ext cx="284565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10~17</a:t>
            </a:r>
            <a:r>
              <a:rPr lang="ko-KR" altLang="en-US" dirty="0"/>
              <a:t>번 좌표에서의</a:t>
            </a:r>
            <a:endParaRPr lang="en-US" altLang="ko-KR" dirty="0"/>
          </a:p>
          <a:p>
            <a:r>
              <a:rPr lang="en-US" altLang="ko-KR" b="1" dirty="0"/>
              <a:t>X</a:t>
            </a:r>
            <a:r>
              <a:rPr lang="ko-KR" altLang="en-US" b="1" dirty="0"/>
              <a:t>의 최댓값</a:t>
            </a:r>
            <a:endParaRPr lang="en-US" altLang="ko-KR" b="1" dirty="0"/>
          </a:p>
          <a:p>
            <a:r>
              <a:rPr lang="en-US" altLang="ko-KR" dirty="0"/>
              <a:t>= </a:t>
            </a:r>
            <a:r>
              <a:rPr lang="ko-KR" altLang="en-US" dirty="0"/>
              <a:t>얼굴영역에서</a:t>
            </a:r>
            <a:endParaRPr lang="en-US" altLang="ko-KR" dirty="0"/>
          </a:p>
          <a:p>
            <a:r>
              <a:rPr lang="ko-KR" altLang="en-US" dirty="0"/>
              <a:t>가장 오른쪽에 해당하는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913F70A-E4A7-4748-A172-76CA3F12EDC8}"/>
              </a:ext>
            </a:extLst>
          </p:cNvPr>
          <p:cNvCxnSpPr>
            <a:stCxn id="5" idx="1"/>
            <a:endCxn id="6" idx="2"/>
          </p:cNvCxnSpPr>
          <p:nvPr/>
        </p:nvCxnSpPr>
        <p:spPr>
          <a:xfrm rot="16200000" flipV="1">
            <a:off x="2438888" y="2859150"/>
            <a:ext cx="247695" cy="1494986"/>
          </a:xfrm>
          <a:prstGeom prst="curvedConnector5">
            <a:avLst>
              <a:gd name="adj1" fmla="val -362892"/>
              <a:gd name="adj2" fmla="val 44917"/>
              <a:gd name="adj3" fmla="val 77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FA3B2173-FC5A-4F73-9440-20B7BCE26E12}"/>
              </a:ext>
            </a:extLst>
          </p:cNvPr>
          <p:cNvCxnSpPr>
            <a:stCxn id="9" idx="4"/>
            <a:endCxn id="7" idx="2"/>
          </p:cNvCxnSpPr>
          <p:nvPr/>
        </p:nvCxnSpPr>
        <p:spPr>
          <a:xfrm rot="5400000" flipH="1" flipV="1">
            <a:off x="8257081" y="4270510"/>
            <a:ext cx="278585" cy="3924325"/>
          </a:xfrm>
          <a:prstGeom prst="curvedConnector3">
            <a:avLst>
              <a:gd name="adj1" fmla="val -95574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8584DF9-3AE0-48EB-AAC7-C3CE4EF48523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 flipV="1">
            <a:off x="8951018" y="3142843"/>
            <a:ext cx="1712472" cy="371252"/>
          </a:xfrm>
          <a:prstGeom prst="curvedConnector2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F1BADA-B0A5-49A5-A988-16319A12AC93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Active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Shape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Model(ASM)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658BB4-E3E4-4B89-B30F-914A1E3B94D6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32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864CB7-ECB1-4150-8AAD-63916D774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38" y="3429001"/>
            <a:ext cx="1690550" cy="11270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C69FB8-CC62-46FE-B129-067F51335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84" y="2301968"/>
            <a:ext cx="1690550" cy="1127033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B572275-AEF3-4494-B824-67F6F23E34F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3188072" y="4158975"/>
            <a:ext cx="563203" cy="13573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C159653-26D5-4CD2-B0AD-C24D9DDF132A}"/>
              </a:ext>
            </a:extLst>
          </p:cNvPr>
          <p:cNvCxnSpPr>
            <a:cxnSpLocks/>
          </p:cNvCxnSpPr>
          <p:nvPr/>
        </p:nvCxnSpPr>
        <p:spPr>
          <a:xfrm>
            <a:off x="5838882" y="5119236"/>
            <a:ext cx="4135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6F5397-0531-4E8F-8B86-97F8EFD678E0}"/>
              </a:ext>
            </a:extLst>
          </p:cNvPr>
          <p:cNvCxnSpPr/>
          <p:nvPr/>
        </p:nvCxnSpPr>
        <p:spPr>
          <a:xfrm>
            <a:off x="7943008" y="5119235"/>
            <a:ext cx="4135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34C53BA-415C-40B9-934C-B813051F157D}"/>
              </a:ext>
            </a:extLst>
          </p:cNvPr>
          <p:cNvCxnSpPr>
            <a:cxnSpLocks/>
            <a:stCxn id="4" idx="0"/>
            <a:endCxn id="8" idx="1"/>
          </p:cNvCxnSpPr>
          <p:nvPr/>
        </p:nvCxnSpPr>
        <p:spPr>
          <a:xfrm rot="5400000" flipH="1" flipV="1">
            <a:off x="5292040" y="364458"/>
            <a:ext cx="563516" cy="556557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DDBF41-157A-40B9-B23F-BD927EB42C32}"/>
              </a:ext>
            </a:extLst>
          </p:cNvPr>
          <p:cNvSpPr txBox="1"/>
          <p:nvPr/>
        </p:nvSpPr>
        <p:spPr>
          <a:xfrm>
            <a:off x="7062197" y="3524338"/>
            <a:ext cx="359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Without face feature detection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04A4AC-9950-46EA-8FDB-92C2E24C24CF}"/>
              </a:ext>
            </a:extLst>
          </p:cNvPr>
          <p:cNvSpPr txBox="1"/>
          <p:nvPr/>
        </p:nvSpPr>
        <p:spPr>
          <a:xfrm>
            <a:off x="7382799" y="5779844"/>
            <a:ext cx="322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With face feature detection</a:t>
            </a:r>
            <a:endParaRPr lang="ko-KR" altLang="en-US" b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5D7C676-6F50-499D-935C-EDCC1FCA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67C2E4-9145-4AC9-817F-033D0622E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62" t="6473" r="61507" b="82250"/>
          <a:stretch/>
        </p:blipFill>
        <p:spPr>
          <a:xfrm>
            <a:off x="4148337" y="4556032"/>
            <a:ext cx="1690539" cy="11019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60A85D-8672-448F-8044-2022EF210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440" y="4534957"/>
            <a:ext cx="1668686" cy="11270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F249F3E-7BB8-495C-9AB2-F4A797FC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609" y="4534957"/>
            <a:ext cx="1668687" cy="11006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BE3445-14BE-41CA-AC64-7B166F65D66F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Active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Shape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Model(ASM)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ED2278-E3DF-4015-A33E-EA67B5F36C8C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1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E83CA-B1C8-4184-804D-196CB1CBB280}"/>
              </a:ext>
            </a:extLst>
          </p:cNvPr>
          <p:cNvSpPr/>
          <p:nvPr/>
        </p:nvSpPr>
        <p:spPr>
          <a:xfrm>
            <a:off x="2712067" y="1650690"/>
            <a:ext cx="3914263" cy="607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피부 혹은 얼굴이 포함된 </a:t>
            </a:r>
            <a:r>
              <a:rPr lang="en-US" altLang="ko-KR" sz="1600" dirty="0">
                <a:solidFill>
                  <a:schemeClr val="tx1"/>
                </a:solidFill>
              </a:rPr>
              <a:t>RGB </a:t>
            </a:r>
            <a:r>
              <a:rPr lang="ko-KR" altLang="en-US" sz="1600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7AF28DF-8A45-4A29-B04C-220400BA15F6}"/>
              </a:ext>
            </a:extLst>
          </p:cNvPr>
          <p:cNvSpPr/>
          <p:nvPr/>
        </p:nvSpPr>
        <p:spPr>
          <a:xfrm>
            <a:off x="2973926" y="2545497"/>
            <a:ext cx="3387780" cy="719389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사람의 얼굴인가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A69248-71DF-4173-9DE5-A774F5C9BA12}"/>
              </a:ext>
            </a:extLst>
          </p:cNvPr>
          <p:cNvSpPr/>
          <p:nvPr/>
        </p:nvSpPr>
        <p:spPr>
          <a:xfrm>
            <a:off x="2712067" y="6001711"/>
            <a:ext cx="3914263" cy="607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여드름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홍조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홍반</a:t>
            </a:r>
            <a:r>
              <a:rPr lang="ko-KR" altLang="en-US" sz="1600" dirty="0">
                <a:solidFill>
                  <a:schemeClr val="tx1"/>
                </a:solidFill>
              </a:rPr>
              <a:t> 검출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4453D5-B5A6-4CB4-A203-3C070D8AA498}"/>
              </a:ext>
            </a:extLst>
          </p:cNvPr>
          <p:cNvSpPr/>
          <p:nvPr/>
        </p:nvSpPr>
        <p:spPr>
          <a:xfrm>
            <a:off x="2712067" y="4029083"/>
            <a:ext cx="3914263" cy="607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Convert RGB to </a:t>
            </a:r>
            <a:r>
              <a:rPr lang="en-US" altLang="ko-KR" sz="1600" dirty="0" err="1">
                <a:solidFill>
                  <a:schemeClr val="tx1"/>
                </a:solidFill>
              </a:rPr>
              <a:t>YCbCr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F13104-7F54-4F97-A986-A9BC443A0D71}"/>
              </a:ext>
            </a:extLst>
          </p:cNvPr>
          <p:cNvSpPr/>
          <p:nvPr/>
        </p:nvSpPr>
        <p:spPr>
          <a:xfrm>
            <a:off x="2712067" y="5015397"/>
            <a:ext cx="3914263" cy="607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Normalizing Cr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1CBED8-74A1-4385-A86A-39239DA595F0}"/>
              </a:ext>
            </a:extLst>
          </p:cNvPr>
          <p:cNvSpPr/>
          <p:nvPr/>
        </p:nvSpPr>
        <p:spPr>
          <a:xfrm>
            <a:off x="6624949" y="3286176"/>
            <a:ext cx="3914263" cy="6075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Active Shape Model</a:t>
            </a:r>
            <a:r>
              <a:rPr lang="ko-KR" altLang="en-US" sz="1600" dirty="0">
                <a:solidFill>
                  <a:schemeClr val="tx1"/>
                </a:solidFill>
              </a:rPr>
              <a:t>를 이용한 </a:t>
            </a:r>
            <a:r>
              <a:rPr lang="en-US" altLang="ko-KR" sz="1600" dirty="0">
                <a:solidFill>
                  <a:schemeClr val="tx1"/>
                </a:solidFill>
              </a:rPr>
              <a:t>Feature</a:t>
            </a:r>
            <a:r>
              <a:rPr lang="ko-KR" altLang="en-US" sz="1600" dirty="0">
                <a:solidFill>
                  <a:schemeClr val="tx1"/>
                </a:solidFill>
              </a:rPr>
              <a:t>들 공백처리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1BD05C-DFE2-4CAD-9E7E-5A31F37D521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667816" y="2258268"/>
            <a:ext cx="1382" cy="287228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3A8E94-B485-4EFD-83D0-1CB3D711F05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667816" y="3264885"/>
            <a:ext cx="1382" cy="764198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71ECCC-04B3-4910-AF44-20DA2534922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667816" y="4649667"/>
            <a:ext cx="1382" cy="36573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13AFB5-5F30-4483-9CE7-551BDCDC24F6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669198" y="5612129"/>
            <a:ext cx="0" cy="389583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8194927-3F74-46C3-B15A-69B3A4465DF0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6361706" y="2905192"/>
            <a:ext cx="2220374" cy="380985"/>
          </a:xfrm>
          <a:prstGeom prst="bentConnector2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FC949AD-AC73-4EC4-BD85-63EA412AA4C4}"/>
              </a:ext>
            </a:extLst>
          </p:cNvPr>
          <p:cNvCxnSpPr>
            <a:stCxn id="9" idx="2"/>
            <a:endCxn id="7" idx="3"/>
          </p:cNvCxnSpPr>
          <p:nvPr/>
        </p:nvCxnSpPr>
        <p:spPr>
          <a:xfrm rot="5400000">
            <a:off x="7384646" y="3135439"/>
            <a:ext cx="439118" cy="1955751"/>
          </a:xfrm>
          <a:prstGeom prst="bentConnector2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3ED143-85BB-4E70-A506-651331B66B2A}"/>
              </a:ext>
            </a:extLst>
          </p:cNvPr>
          <p:cNvSpPr txBox="1"/>
          <p:nvPr/>
        </p:nvSpPr>
        <p:spPr>
          <a:xfrm>
            <a:off x="7229134" y="2541588"/>
            <a:ext cx="51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CCBF8-03DD-4C4B-98E3-44AC333BA2CB}"/>
              </a:ext>
            </a:extLst>
          </p:cNvPr>
          <p:cNvSpPr txBox="1"/>
          <p:nvPr/>
        </p:nvSpPr>
        <p:spPr>
          <a:xfrm>
            <a:off x="4212243" y="345895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C6C990-AC6F-42D1-AE18-D8C1FCA0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4D3171-2B66-4460-8D89-C7B373591BF0}"/>
              </a:ext>
            </a:extLst>
          </p:cNvPr>
          <p:cNvSpPr txBox="1"/>
          <p:nvPr/>
        </p:nvSpPr>
        <p:spPr>
          <a:xfrm>
            <a:off x="724232" y="667525"/>
            <a:ext cx="696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Detection </a:t>
            </a:r>
            <a:r>
              <a:rPr lang="ko-KR" altLang="en-US" sz="3200" spc="-150" dirty="0">
                <a:solidFill>
                  <a:srgbClr val="525252"/>
                </a:solidFill>
              </a:rPr>
              <a:t>과정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15FC26-3884-4023-AC6D-2048A4BEFE87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1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DC96A20-E760-4F97-A0D7-8C140545B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825625"/>
            <a:ext cx="776129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lvl="1"/>
            <a:r>
              <a:rPr lang="ko-KR" altLang="en-US" sz="2000" dirty="0"/>
              <a:t>약 </a:t>
            </a:r>
            <a:r>
              <a:rPr lang="en-US" altLang="ko-KR" sz="2000" dirty="0"/>
              <a:t>600</a:t>
            </a:r>
            <a:r>
              <a:rPr lang="ko-KR" altLang="en-US" sz="2000" dirty="0"/>
              <a:t>여장의 </a:t>
            </a:r>
            <a:r>
              <a:rPr lang="en-US" altLang="ko-KR" sz="2000" dirty="0"/>
              <a:t>burn skin data</a:t>
            </a:r>
            <a:r>
              <a:rPr lang="ko-KR" altLang="en-US" sz="2000" dirty="0"/>
              <a:t>를 </a:t>
            </a:r>
            <a:r>
              <a:rPr lang="en-US" altLang="ko-KR" sz="2000" dirty="0"/>
              <a:t>crawling</a:t>
            </a:r>
            <a:r>
              <a:rPr lang="ko-KR" altLang="en-US" sz="2000" dirty="0"/>
              <a:t>을 이용하여 확보</a:t>
            </a:r>
            <a:endParaRPr lang="en-US" altLang="ko-KR" sz="2000" dirty="0"/>
          </a:p>
          <a:p>
            <a:pPr lvl="1"/>
            <a:r>
              <a:rPr lang="ko-KR" altLang="en-US" sz="2000" dirty="0"/>
              <a:t>이를 </a:t>
            </a:r>
            <a:r>
              <a:rPr lang="en-US" altLang="ko-KR" sz="2000" dirty="0"/>
              <a:t>5:1</a:t>
            </a:r>
            <a:r>
              <a:rPr lang="ko-KR" altLang="en-US" sz="2000" dirty="0"/>
              <a:t>의 비율로 </a:t>
            </a:r>
            <a:r>
              <a:rPr lang="en-US" altLang="ko-KR" sz="2000" dirty="0"/>
              <a:t>train, test data</a:t>
            </a:r>
            <a:r>
              <a:rPr lang="ko-KR" altLang="en-US" sz="2000" dirty="0"/>
              <a:t>로 나눔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Labeling</a:t>
            </a:r>
          </a:p>
          <a:p>
            <a:pPr lvl="1"/>
            <a:r>
              <a:rPr lang="en-US" altLang="ko-KR" sz="2000" dirty="0" err="1"/>
              <a:t>Labelme</a:t>
            </a:r>
            <a:r>
              <a:rPr lang="en-US" altLang="ko-KR" sz="2000" dirty="0"/>
              <a:t> </a:t>
            </a:r>
            <a:r>
              <a:rPr lang="ko-KR" altLang="en-US" sz="2000" dirty="0"/>
              <a:t>이용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088AB0-59DE-476D-8372-D1DD63DF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29" y="3973248"/>
            <a:ext cx="3842111" cy="21611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9A1A53-6D56-4173-A312-988BE36C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82" y="3972868"/>
            <a:ext cx="3842786" cy="216156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E8E44-66CA-4216-B4E4-23BE91A7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2BC8A-8385-4A37-BD9F-0896A02D3421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D85DA5-DC05-4A5D-B743-8EFA9D30C7C5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71C42F8-A955-4D9D-A665-38A4A315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4171" y="4320850"/>
            <a:ext cx="1662157" cy="584775"/>
          </a:xfrm>
        </p:spPr>
        <p:txBody>
          <a:bodyPr>
            <a:normAutofit fontScale="90000"/>
          </a:bodyPr>
          <a:lstStyle/>
          <a:p>
            <a:r>
              <a:rPr lang="en-US" altLang="ko-KR" sz="1800" dirty="0">
                <a:latin typeface="+mn-lt"/>
              </a:rPr>
              <a:t>Json </a:t>
            </a:r>
            <a:r>
              <a:rPr lang="ko-KR" altLang="en-US" sz="1800" dirty="0">
                <a:latin typeface="+mn-lt"/>
              </a:rPr>
              <a:t>파일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43939F-8D38-4CF5-A455-2B78A06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06" y="2868005"/>
            <a:ext cx="3973498" cy="22350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7CC3195-8912-45D1-A2E0-41E9FB1870F9}"/>
              </a:ext>
            </a:extLst>
          </p:cNvPr>
          <p:cNvSpPr/>
          <p:nvPr/>
        </p:nvSpPr>
        <p:spPr>
          <a:xfrm>
            <a:off x="7586327" y="1065916"/>
            <a:ext cx="3019530" cy="5770811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/>
              <a:t>{</a:t>
            </a:r>
          </a:p>
          <a:p>
            <a:r>
              <a:rPr lang="ko-KR" altLang="en-US" sz="900" dirty="0"/>
              <a:t>  "</a:t>
            </a:r>
            <a:r>
              <a:rPr lang="ko-KR" altLang="en-US" sz="900" dirty="0" err="1"/>
              <a:t>version</a:t>
            </a:r>
            <a:r>
              <a:rPr lang="ko-KR" altLang="en-US" sz="900" dirty="0"/>
              <a:t>": "3.16.7",</a:t>
            </a:r>
          </a:p>
          <a:p>
            <a:r>
              <a:rPr lang="ko-KR" altLang="en-US" sz="900" dirty="0"/>
              <a:t>  "</a:t>
            </a:r>
            <a:r>
              <a:rPr lang="ko-KR" altLang="en-US" sz="900" dirty="0" err="1"/>
              <a:t>flags</a:t>
            </a:r>
            <a:r>
              <a:rPr lang="ko-KR" altLang="en-US" sz="900" dirty="0"/>
              <a:t>": {},</a:t>
            </a:r>
          </a:p>
          <a:p>
            <a:r>
              <a:rPr lang="ko-KR" altLang="en-US" sz="900" dirty="0"/>
              <a:t>  "</a:t>
            </a:r>
            <a:r>
              <a:rPr lang="ko-KR" altLang="en-US" sz="900" dirty="0" err="1"/>
              <a:t>shapes</a:t>
            </a:r>
            <a:r>
              <a:rPr lang="ko-KR" altLang="en-US" sz="900" dirty="0"/>
              <a:t>": [</a:t>
            </a:r>
          </a:p>
          <a:p>
            <a:r>
              <a:rPr lang="ko-KR" altLang="en-US" sz="900" dirty="0"/>
              <a:t>    {</a:t>
            </a:r>
          </a:p>
          <a:p>
            <a:r>
              <a:rPr lang="ko-KR" altLang="en-US" sz="900" dirty="0"/>
              <a:t>      "</a:t>
            </a:r>
            <a:r>
              <a:rPr lang="ko-KR" altLang="en-US" sz="900" dirty="0" err="1"/>
              <a:t>label</a:t>
            </a:r>
            <a:r>
              <a:rPr lang="ko-KR" altLang="en-US" sz="900" dirty="0"/>
              <a:t>": "</a:t>
            </a:r>
            <a:r>
              <a:rPr lang="ko-KR" altLang="en-US" sz="900" dirty="0" err="1"/>
              <a:t>burn</a:t>
            </a:r>
            <a:r>
              <a:rPr lang="ko-KR" altLang="en-US" sz="900" dirty="0"/>
              <a:t>",</a:t>
            </a:r>
          </a:p>
          <a:p>
            <a:r>
              <a:rPr lang="ko-KR" altLang="en-US" sz="900" dirty="0"/>
              <a:t>      "</a:t>
            </a:r>
            <a:r>
              <a:rPr lang="ko-KR" altLang="en-US" sz="900" dirty="0" err="1"/>
              <a:t>line_color</a:t>
            </a:r>
            <a:r>
              <a:rPr lang="ko-KR" altLang="en-US" sz="900" dirty="0"/>
              <a:t>": </a:t>
            </a:r>
            <a:r>
              <a:rPr lang="ko-KR" altLang="en-US" sz="900" dirty="0" err="1"/>
              <a:t>null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  "</a:t>
            </a:r>
            <a:r>
              <a:rPr lang="ko-KR" altLang="en-US" sz="900" dirty="0" err="1"/>
              <a:t>fill_color</a:t>
            </a:r>
            <a:r>
              <a:rPr lang="ko-KR" altLang="en-US" sz="900" dirty="0"/>
              <a:t>": </a:t>
            </a:r>
            <a:r>
              <a:rPr lang="ko-KR" altLang="en-US" sz="900" dirty="0" err="1"/>
              <a:t>null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  "</a:t>
            </a:r>
            <a:r>
              <a:rPr lang="ko-KR" altLang="en-US" sz="900" dirty="0" err="1"/>
              <a:t>points</a:t>
            </a:r>
            <a:r>
              <a:rPr lang="ko-KR" altLang="en-US" sz="900" dirty="0"/>
              <a:t>": [</a:t>
            </a:r>
          </a:p>
          <a:p>
            <a:r>
              <a:rPr lang="ko-KR" altLang="en-US" sz="900" dirty="0"/>
              <a:t>        [</a:t>
            </a:r>
          </a:p>
          <a:p>
            <a:r>
              <a:rPr lang="ko-KR" altLang="en-US" sz="900" dirty="0"/>
              <a:t>          41.050632911392405,</a:t>
            </a:r>
          </a:p>
          <a:p>
            <a:r>
              <a:rPr lang="ko-KR" altLang="en-US" sz="900" dirty="0"/>
              <a:t>          46.20253164556962</a:t>
            </a:r>
          </a:p>
          <a:p>
            <a:r>
              <a:rPr lang="ko-KR" altLang="en-US" sz="900" dirty="0"/>
              <a:t>        ],</a:t>
            </a:r>
            <a:r>
              <a:rPr lang="en-US" altLang="ko-KR" sz="900" dirty="0"/>
              <a:t>	</a:t>
            </a:r>
          </a:p>
          <a:p>
            <a:r>
              <a:rPr lang="en-US" altLang="ko-KR" sz="900" dirty="0"/>
              <a:t>	…….</a:t>
            </a:r>
          </a:p>
          <a:p>
            <a:endParaRPr lang="en-US" altLang="ko-KR" sz="900" dirty="0"/>
          </a:p>
          <a:p>
            <a:r>
              <a:rPr lang="ko-KR" altLang="en-US" sz="900" dirty="0"/>
              <a:t>        [</a:t>
            </a:r>
          </a:p>
          <a:p>
            <a:r>
              <a:rPr lang="ko-KR" altLang="en-US" sz="900" dirty="0"/>
              <a:t>          41.57805907172995,</a:t>
            </a:r>
          </a:p>
          <a:p>
            <a:r>
              <a:rPr lang="ko-KR" altLang="en-US" sz="900" dirty="0"/>
              <a:t>          59.28270042194092</a:t>
            </a:r>
          </a:p>
          <a:p>
            <a:r>
              <a:rPr lang="ko-KR" altLang="en-US" sz="900" dirty="0"/>
              <a:t>        ]</a:t>
            </a:r>
          </a:p>
          <a:p>
            <a:r>
              <a:rPr lang="ko-KR" altLang="en-US" sz="900" dirty="0"/>
              <a:t>      ],</a:t>
            </a:r>
          </a:p>
          <a:p>
            <a:r>
              <a:rPr lang="ko-KR" altLang="en-US" sz="900" dirty="0"/>
              <a:t>      "</a:t>
            </a:r>
            <a:r>
              <a:rPr lang="ko-KR" altLang="en-US" sz="900" dirty="0" err="1"/>
              <a:t>shape_type</a:t>
            </a:r>
            <a:r>
              <a:rPr lang="ko-KR" altLang="en-US" sz="900" dirty="0"/>
              <a:t>": "</a:t>
            </a:r>
            <a:r>
              <a:rPr lang="ko-KR" altLang="en-US" sz="900" dirty="0" err="1"/>
              <a:t>polygon</a:t>
            </a:r>
            <a:r>
              <a:rPr lang="ko-KR" altLang="en-US" sz="900" dirty="0"/>
              <a:t>",</a:t>
            </a:r>
          </a:p>
          <a:p>
            <a:r>
              <a:rPr lang="ko-KR" altLang="en-US" sz="900" dirty="0"/>
              <a:t>      "</a:t>
            </a:r>
            <a:r>
              <a:rPr lang="ko-KR" altLang="en-US" sz="900" dirty="0" err="1"/>
              <a:t>flags</a:t>
            </a:r>
            <a:r>
              <a:rPr lang="ko-KR" altLang="en-US" sz="900" dirty="0"/>
              <a:t>": {}</a:t>
            </a:r>
          </a:p>
          <a:p>
            <a:r>
              <a:rPr lang="ko-KR" altLang="en-US" sz="900" dirty="0"/>
              <a:t>    }</a:t>
            </a:r>
          </a:p>
          <a:p>
            <a:r>
              <a:rPr lang="ko-KR" altLang="en-US" sz="900" dirty="0"/>
              <a:t>  ],</a:t>
            </a:r>
          </a:p>
          <a:p>
            <a:r>
              <a:rPr lang="ko-KR" altLang="en-US" sz="900" dirty="0"/>
              <a:t>  "</a:t>
            </a:r>
            <a:r>
              <a:rPr lang="ko-KR" altLang="en-US" sz="900" dirty="0" err="1"/>
              <a:t>lineColor</a:t>
            </a:r>
            <a:r>
              <a:rPr lang="ko-KR" altLang="en-US" sz="900" dirty="0"/>
              <a:t>": [</a:t>
            </a:r>
          </a:p>
          <a:p>
            <a:r>
              <a:rPr lang="ko-KR" altLang="en-US" sz="900" dirty="0"/>
              <a:t>    0,</a:t>
            </a:r>
          </a:p>
          <a:p>
            <a:r>
              <a:rPr lang="ko-KR" altLang="en-US" sz="900" dirty="0"/>
              <a:t>    255,</a:t>
            </a:r>
          </a:p>
          <a:p>
            <a:r>
              <a:rPr lang="ko-KR" altLang="en-US" sz="900" dirty="0"/>
              <a:t>    0,</a:t>
            </a:r>
          </a:p>
          <a:p>
            <a:r>
              <a:rPr lang="ko-KR" altLang="en-US" sz="900" dirty="0"/>
              <a:t>    128</a:t>
            </a:r>
          </a:p>
          <a:p>
            <a:r>
              <a:rPr lang="ko-KR" altLang="en-US" sz="900" dirty="0"/>
              <a:t>  ],</a:t>
            </a:r>
          </a:p>
          <a:p>
            <a:r>
              <a:rPr lang="ko-KR" altLang="en-US" sz="900" dirty="0"/>
              <a:t>  "</a:t>
            </a:r>
            <a:r>
              <a:rPr lang="ko-KR" altLang="en-US" sz="900" dirty="0" err="1"/>
              <a:t>fillColor</a:t>
            </a:r>
            <a:r>
              <a:rPr lang="ko-KR" altLang="en-US" sz="900" dirty="0"/>
              <a:t>": [</a:t>
            </a:r>
          </a:p>
          <a:p>
            <a:r>
              <a:rPr lang="ko-KR" altLang="en-US" sz="900" dirty="0"/>
              <a:t>    255,</a:t>
            </a:r>
          </a:p>
          <a:p>
            <a:r>
              <a:rPr lang="ko-KR" altLang="en-US" sz="900" dirty="0"/>
              <a:t>    0,</a:t>
            </a:r>
          </a:p>
          <a:p>
            <a:r>
              <a:rPr lang="ko-KR" altLang="en-US" sz="900" dirty="0"/>
              <a:t>    0,</a:t>
            </a:r>
          </a:p>
          <a:p>
            <a:r>
              <a:rPr lang="ko-KR" altLang="en-US" sz="900" dirty="0"/>
              <a:t>    128</a:t>
            </a:r>
          </a:p>
          <a:p>
            <a:r>
              <a:rPr lang="ko-KR" altLang="en-US" sz="900" dirty="0"/>
              <a:t>  ],</a:t>
            </a:r>
          </a:p>
          <a:p>
            <a:r>
              <a:rPr lang="ko-KR" altLang="en-US" sz="900" dirty="0"/>
              <a:t>  "</a:t>
            </a:r>
            <a:r>
              <a:rPr lang="ko-KR" altLang="en-US" sz="900" dirty="0" err="1"/>
              <a:t>imagePath</a:t>
            </a:r>
            <a:r>
              <a:rPr lang="ko-KR" altLang="en-US" sz="900" dirty="0"/>
              <a:t>": "burn_skin_1.jpg",</a:t>
            </a:r>
          </a:p>
          <a:p>
            <a:r>
              <a:rPr lang="ko-KR" altLang="en-US" sz="900" dirty="0"/>
              <a:t>  "</a:t>
            </a:r>
            <a:r>
              <a:rPr lang="ko-KR" altLang="en-US" sz="900" dirty="0" err="1"/>
              <a:t>imageData</a:t>
            </a:r>
            <a:r>
              <a:rPr lang="ko-KR" altLang="en-US" sz="900" dirty="0"/>
              <a:t>": </a:t>
            </a:r>
            <a:r>
              <a:rPr lang="en-US" altLang="ko-KR" sz="900" dirty="0"/>
              <a:t>“”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"</a:t>
            </a:r>
            <a:r>
              <a:rPr lang="ko-KR" altLang="en-US" sz="900" dirty="0" err="1"/>
              <a:t>imageHeight</a:t>
            </a:r>
            <a:r>
              <a:rPr lang="ko-KR" altLang="en-US" sz="900" dirty="0"/>
              <a:t>": 100,</a:t>
            </a:r>
          </a:p>
          <a:p>
            <a:r>
              <a:rPr lang="ko-KR" altLang="en-US" sz="900" dirty="0"/>
              <a:t>  "</a:t>
            </a:r>
            <a:r>
              <a:rPr lang="ko-KR" altLang="en-US" sz="900" dirty="0" err="1"/>
              <a:t>imageWidth</a:t>
            </a:r>
            <a:r>
              <a:rPr lang="ko-KR" altLang="en-US" sz="900" dirty="0"/>
              <a:t>": 150</a:t>
            </a:r>
          </a:p>
          <a:p>
            <a:r>
              <a:rPr lang="ko-KR" altLang="en-US" sz="900" dirty="0"/>
              <a:t>}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FA26DEC-76C1-4671-8ED4-5932C22984FB}"/>
              </a:ext>
            </a:extLst>
          </p:cNvPr>
          <p:cNvSpPr/>
          <p:nvPr/>
        </p:nvSpPr>
        <p:spPr>
          <a:xfrm>
            <a:off x="6412632" y="3745055"/>
            <a:ext cx="721124" cy="4809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D6343B-E537-408D-8C56-90556E59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31E65-A100-4C9C-B00C-453AE551F6A7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42B702-C6F5-425F-B6B2-95727AFF5750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0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3C5355-6582-4C36-BCF4-A6CB6FEBA582}"/>
              </a:ext>
            </a:extLst>
          </p:cNvPr>
          <p:cNvSpPr txBox="1"/>
          <p:nvPr/>
        </p:nvSpPr>
        <p:spPr>
          <a:xfrm>
            <a:off x="2445874" y="1466024"/>
            <a:ext cx="39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당 존재하는 </a:t>
            </a:r>
            <a:r>
              <a:rPr lang="en-US" altLang="ko-KR" dirty="0"/>
              <a:t>json </a:t>
            </a:r>
            <a:r>
              <a:rPr lang="ko-KR" altLang="en-US" dirty="0"/>
              <a:t>파일 </a:t>
            </a:r>
            <a:r>
              <a:rPr lang="en-US" altLang="ko-KR" dirty="0"/>
              <a:t>merge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6CCCC9-161C-4000-B697-8B7628F5F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603370"/>
            <a:ext cx="5104660" cy="18928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os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mole_face_group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dict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path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'C:/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/eunna/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Desktop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burn_skin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/'</a:t>
            </a:r>
            <a:b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name_list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[]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img_list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=[]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burn_skin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burn_skin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_"</a:t>
            </a:r>
            <a:b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json_name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".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b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jpg_img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'.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jpg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CC7A5C-8DAB-4F1A-9F08-EAE26D6C1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074" y="1600194"/>
            <a:ext cx="7273927" cy="52168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for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range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500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ko-KR" sz="9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600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ko-KR" sz="9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):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name_list.append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burn_skin+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str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)+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json_name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img_list.append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burn_skin+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str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)+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jpg_img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for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range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len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name_list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)):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path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name_list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fileN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img_list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path+img_list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with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open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as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f: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json_data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json.load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mysize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os.path.getsize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 =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dict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fileref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""</a:t>
            </a:r>
            <a:b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size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mysize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filename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fileN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"base64_img_data"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]=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""</a:t>
            </a:r>
            <a:b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file_attributes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]=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dict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# </a:t>
            </a:r>
            <a:r>
              <a:rPr lang="ko-KR" altLang="ko-KR" sz="9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file_attributes</a:t>
            </a:r>
            <a:r>
              <a:rPr lang="ko-KR" altLang="ko-KR" sz="9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900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dict</a:t>
            </a:r>
            <a:r>
              <a:rPr lang="ko-KR" altLang="ko-KR" sz="9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regions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dict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for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range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len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json_data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])):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str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(k)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 =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dict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shape_attributes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dict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shape_attributes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json_data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][k][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shape_type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shape_attributes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all_points_x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list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shape_attributes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all_points_y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list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for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range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len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json_data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][k][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])):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shape_attributes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all_points_x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].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append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json_data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][k][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</a:t>
            </a:r>
            <a:r>
              <a:rPr lang="ko-KR" altLang="ko-KR" sz="9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shape_attributes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all_points_y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].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append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json_data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][k][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][</a:t>
            </a:r>
            <a:r>
              <a:rPr lang="ko-KR" altLang="ko-KR" sz="900" dirty="0">
                <a:solidFill>
                  <a:srgbClr val="6897B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region_attributes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dict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region_attributes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region_attributes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regions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AB9985D-C039-4C12-9E4A-7832068FC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561" y="5103674"/>
            <a:ext cx="9152878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_[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regions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regions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mole_face_group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fileN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_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with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open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'C:/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eunna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Desktop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burn_skin_merge_json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val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test.json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w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900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encoding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'utf-8'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as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make_file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json.dump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mole_face_group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make_file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900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indent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with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open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'C:/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eunna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Desktop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burn_skin_merge_json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val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test.json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 err="1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 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as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f: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json_data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json.load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900" dirty="0" err="1">
                <a:solidFill>
                  <a:srgbClr val="8888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json.dumps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900" dirty="0" err="1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mole_face_group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900" dirty="0" err="1">
                <a:solidFill>
                  <a:srgbClr val="AA492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indent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lang="ko-KR" altLang="ko-KR" sz="900" dirty="0" err="1">
                <a:solidFill>
                  <a:srgbClr val="CC7832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</a:t>
            </a:r>
            <a:r>
              <a:rPr lang="ko-KR" altLang="ko-KR" sz="900" dirty="0">
                <a:solidFill>
                  <a:srgbClr val="6A875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br>
              <a:rPr lang="ko-KR" altLang="ko-KR" sz="900" dirty="0">
                <a:solidFill>
                  <a:srgbClr val="A9B7C6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210E15-590A-48C7-A26E-96E59638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57398-9BF5-4128-8FDD-A3A18622E1AD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67E0A0-CD75-44A6-BEAF-3CC2EC0EF882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10B9F-6A46-4DD5-AECB-9B76EDEF70D0}"/>
              </a:ext>
            </a:extLst>
          </p:cNvPr>
          <p:cNvSpPr txBox="1"/>
          <p:nvPr/>
        </p:nvSpPr>
        <p:spPr>
          <a:xfrm>
            <a:off x="2445874" y="1478934"/>
            <a:ext cx="48311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이미지 수</a:t>
            </a:r>
            <a:r>
              <a:rPr lang="en-US" altLang="ko-KR" dirty="0"/>
              <a:t> : </a:t>
            </a:r>
            <a:r>
              <a:rPr lang="ko-KR" altLang="en-US" dirty="0"/>
              <a:t>질환 당 </a:t>
            </a:r>
            <a:r>
              <a:rPr lang="en-US" altLang="ko-KR" dirty="0"/>
              <a:t>500 (Test data: 100)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Weight model : coco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Epoch 30 -&gt; 100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Backbone : resnet101 -&gt; ResNet101-FPN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Data</a:t>
            </a:r>
            <a:r>
              <a:rPr lang="ko-KR" altLang="en-US" dirty="0"/>
              <a:t> 추가 </a:t>
            </a:r>
            <a:r>
              <a:rPr lang="en-US" altLang="ko-KR" dirty="0"/>
              <a:t>: 200</a:t>
            </a:r>
            <a:r>
              <a:rPr lang="ko-KR" altLang="en-US" dirty="0"/>
              <a:t>장 가량의 데이터 추가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B40D16-3A23-425E-A310-0DEAFE8F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4125CD-28AB-4B53-B2D1-D72D46EFA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" t="23549" r="30486" b="5340"/>
          <a:stretch/>
        </p:blipFill>
        <p:spPr>
          <a:xfrm>
            <a:off x="2614549" y="3063876"/>
            <a:ext cx="5921406" cy="365760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774D53-F96C-414C-9B7E-55C3618C8E57}"/>
              </a:ext>
            </a:extLst>
          </p:cNvPr>
          <p:cNvSpPr/>
          <p:nvPr/>
        </p:nvSpPr>
        <p:spPr>
          <a:xfrm>
            <a:off x="2614549" y="3111890"/>
            <a:ext cx="1940572" cy="28408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62378-53D1-4748-9145-18AB4790E1C0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F96E51-25D4-4AF4-97F5-8A00F1219EAE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8498679-0779-49FE-AC4E-A23CC6CD6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9" t="35669" r="46936" b="13955"/>
          <a:stretch/>
        </p:blipFill>
        <p:spPr>
          <a:xfrm>
            <a:off x="2254296" y="1650690"/>
            <a:ext cx="8101264" cy="47930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84FD64-14EA-46F9-B69E-CC4F2708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9A586-D096-4581-9D2A-290CBE3DBEE8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6EE4EA-2CC5-4620-B922-07A837415C23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160ED3-3838-4959-8DDC-F49BFD33B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2" t="30409" r="76052" b="16257"/>
          <a:stretch/>
        </p:blipFill>
        <p:spPr>
          <a:xfrm>
            <a:off x="4574006" y="1538056"/>
            <a:ext cx="3043989" cy="4853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A13EA8-B268-40B1-8C8D-65F883B43EAE}"/>
              </a:ext>
            </a:extLst>
          </p:cNvPr>
          <p:cNvSpPr txBox="1"/>
          <p:nvPr/>
        </p:nvSpPr>
        <p:spPr>
          <a:xfrm>
            <a:off x="3462498" y="1538056"/>
            <a:ext cx="1052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086277-119E-4D0F-9BFB-B9839819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F26AF-CC8D-41D3-A9D3-13716DA0E4CA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237CD0-CA93-4730-B9EE-4C1A6DF487A7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1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84A08C7-82F6-49D4-A49E-243B13F9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8A1755-971F-4F2C-9545-2E2BBC0C208D}"/>
              </a:ext>
            </a:extLst>
          </p:cNvPr>
          <p:cNvPicPr/>
          <p:nvPr/>
        </p:nvPicPr>
        <p:blipFill rotWithShape="1">
          <a:blip r:embed="rId2"/>
          <a:srcRect l="25538" t="10141" r="25641" b="17986"/>
          <a:stretch/>
        </p:blipFill>
        <p:spPr bwMode="auto">
          <a:xfrm>
            <a:off x="2958660" y="1342790"/>
            <a:ext cx="6274679" cy="5196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8B994B-9894-4C52-9D28-D251B607F7E0}"/>
              </a:ext>
            </a:extLst>
          </p:cNvPr>
          <p:cNvSpPr/>
          <p:nvPr/>
        </p:nvSpPr>
        <p:spPr>
          <a:xfrm>
            <a:off x="2958660" y="5841507"/>
            <a:ext cx="6274679" cy="36512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4EF2F-F145-46D4-B42F-E7F44C7FBF0F}"/>
              </a:ext>
            </a:extLst>
          </p:cNvPr>
          <p:cNvSpPr txBox="1"/>
          <p:nvPr/>
        </p:nvSpPr>
        <p:spPr>
          <a:xfrm>
            <a:off x="724233" y="667525"/>
            <a:ext cx="230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UI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Prototype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5602F0-110C-430A-8F1F-D275B19F75F9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A762905-C0E5-42F9-BA0F-CFFBD519A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232" y="1841668"/>
            <a:ext cx="7423017" cy="2970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/>
              <a:t>image ID: burn_skin.burn_skin_524.jpg (24) /content/drive/My Drive/</a:t>
            </a:r>
            <a:r>
              <a:rPr lang="en-US" altLang="ko-KR" sz="1000" dirty="0" err="1"/>
              <a:t>burn_skin_merge_json</a:t>
            </a:r>
            <a:r>
              <a:rPr lang="en-US" altLang="ko-KR" sz="1000" dirty="0"/>
              <a:t>/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/burn_skin_524.jpg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/>
              <a:t>Processing 1 images image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/>
              <a:t>shape: (1024, 1024, 3) min: 0.00000 max: 255.00000 uint8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 err="1"/>
              <a:t>molded_images</a:t>
            </a:r>
            <a:r>
              <a:rPr lang="en-US" altLang="ko-KR" sz="1000" dirty="0"/>
              <a:t> shape: (1, 1024, 1024, 3) min: -123.70000 max: 151.10000 float64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 err="1"/>
              <a:t>image_metas</a:t>
            </a:r>
            <a:r>
              <a:rPr lang="en-US" altLang="ko-KR" sz="1000" dirty="0"/>
              <a:t> shape: (1, 14) min: 0.00000 max: 1024.00000 int64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/>
              <a:t>anchors shape: (1, 261888, 4) min: -0.35390 max: 1.29134 float32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 err="1"/>
              <a:t>gt_class_id</a:t>
            </a:r>
            <a:r>
              <a:rPr lang="en-US" altLang="ko-KR" sz="1000" dirty="0"/>
              <a:t> shape: (1,) min: 1.00000 max: 1.00000 int32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 err="1"/>
              <a:t>gt_bbox</a:t>
            </a:r>
            <a:r>
              <a:rPr lang="en-US" altLang="ko-KR" sz="1000" dirty="0"/>
              <a:t> shape: (1, 4) min: 305.00000 max: 679.00000 int32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/>
              <a:t> </a:t>
            </a:r>
            <a:r>
              <a:rPr lang="en-US" altLang="ko-KR" sz="1000" dirty="0" err="1"/>
              <a:t>gt_mask</a:t>
            </a:r>
            <a:r>
              <a:rPr lang="en-US" altLang="ko-KR" sz="1000" dirty="0"/>
              <a:t> shape: (1024, 1024, 1) min: 0.00000 max: 1.00000 bool</a:t>
            </a:r>
            <a:endParaRPr lang="ko-KR" altLang="en-US" sz="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FEFA18-DB0D-4740-B22C-88AACCB8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21" t="24652" r="5921" b="20000"/>
          <a:stretch/>
        </p:blipFill>
        <p:spPr>
          <a:xfrm>
            <a:off x="3146650" y="4451644"/>
            <a:ext cx="2949350" cy="24063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C6CEA2-0510-41DE-8EEE-4D67B216D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33" t="22162" r="4831" b="19820"/>
          <a:stretch/>
        </p:blipFill>
        <p:spPr>
          <a:xfrm>
            <a:off x="6096001" y="4451644"/>
            <a:ext cx="2966843" cy="240635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37854E-820B-42C0-B75A-C4EF148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C5C54-23B9-4873-A3A5-EB9A5B8A15D4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04F5A2-C9F3-4152-A90C-D64A748F366A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4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85A52D-574A-40C7-9917-2F3562992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232" y="1841667"/>
            <a:ext cx="8426194" cy="2153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00" dirty="0"/>
              <a:t>mage ID: burn_skin.burn_skin_555.jpg (55) /content/drive/My Drive/</a:t>
            </a:r>
            <a:r>
              <a:rPr lang="en-US" altLang="ko-KR" sz="1000" dirty="0" err="1"/>
              <a:t>burn_skin_merge_json</a:t>
            </a:r>
            <a:r>
              <a:rPr lang="en-US" altLang="ko-KR" sz="1000" dirty="0"/>
              <a:t>/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/burn_skin_555.jpg </a:t>
            </a:r>
          </a:p>
          <a:p>
            <a:pPr marL="0" indent="0">
              <a:buNone/>
            </a:pPr>
            <a:r>
              <a:rPr lang="en-US" altLang="ko-KR" sz="1000" dirty="0"/>
              <a:t>Processing 1 images image shape: (1024, 1024, 3) min: 0.00000 max: 255.00000 uint8 </a:t>
            </a:r>
            <a:r>
              <a:rPr lang="en-US" altLang="ko-KR" sz="1000" dirty="0" err="1"/>
              <a:t>molded_images</a:t>
            </a:r>
            <a:r>
              <a:rPr lang="en-US" altLang="ko-KR" sz="1000" dirty="0"/>
              <a:t> shape: (1, 1024, 1024, 3) min: -123.70000 max: 146.10000 float64 </a:t>
            </a:r>
          </a:p>
          <a:p>
            <a:pPr marL="0" indent="0">
              <a:buNone/>
            </a:pPr>
            <a:r>
              <a:rPr lang="en-US" altLang="ko-KR" sz="1000" dirty="0" err="1"/>
              <a:t>image_metas</a:t>
            </a:r>
            <a:r>
              <a:rPr lang="en-US" altLang="ko-KR" sz="1000" dirty="0"/>
              <a:t> shape: (1, 14) min: 0.00000 max: 1024.00000 int64 </a:t>
            </a:r>
          </a:p>
          <a:p>
            <a:pPr marL="0" indent="0">
              <a:buNone/>
            </a:pPr>
            <a:r>
              <a:rPr lang="en-US" altLang="ko-KR" sz="1000" dirty="0"/>
              <a:t>anchors shape: (1, 261888, 4) min: -0.35390 max: 1.29134 float32 </a:t>
            </a:r>
          </a:p>
          <a:p>
            <a:pPr marL="0" indent="0">
              <a:buNone/>
            </a:pPr>
            <a:r>
              <a:rPr lang="en-US" altLang="ko-KR" sz="1000" dirty="0" err="1"/>
              <a:t>gt_class_id</a:t>
            </a:r>
            <a:r>
              <a:rPr lang="en-US" altLang="ko-KR" sz="1000" dirty="0"/>
              <a:t> shape: (1,) min: 1.00000 max: 1.00000 int32 </a:t>
            </a:r>
          </a:p>
          <a:p>
            <a:pPr marL="0" indent="0">
              <a:buNone/>
            </a:pPr>
            <a:r>
              <a:rPr lang="en-US" altLang="ko-KR" sz="1000" dirty="0" err="1"/>
              <a:t>gt_bbox</a:t>
            </a:r>
            <a:r>
              <a:rPr lang="en-US" altLang="ko-KR" sz="1000" dirty="0"/>
              <a:t> shape: (1, 4) min: 184.00000 max: 580.00000 int32 </a:t>
            </a:r>
          </a:p>
          <a:p>
            <a:pPr marL="0" indent="0">
              <a:buNone/>
            </a:pPr>
            <a:r>
              <a:rPr lang="en-US" altLang="ko-KR" sz="1000" dirty="0" err="1"/>
              <a:t>gt_mask</a:t>
            </a:r>
            <a:r>
              <a:rPr lang="en-US" altLang="ko-KR" sz="1000" dirty="0"/>
              <a:t> shape: (1024, 1024, 1) min: 0.00000 max: 1.00000 bool</a:t>
            </a:r>
            <a:endParaRPr lang="ko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38F3BD-F757-4C83-B058-7C24E1D20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82" t="33131" r="3948" b="23743"/>
          <a:stretch/>
        </p:blipFill>
        <p:spPr>
          <a:xfrm>
            <a:off x="2290592" y="4075713"/>
            <a:ext cx="3805409" cy="21532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16F406-B595-4C59-B782-DDF4813B9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1" t="31728" r="2632" b="25146"/>
          <a:stretch/>
        </p:blipFill>
        <p:spPr>
          <a:xfrm>
            <a:off x="6096001" y="4075713"/>
            <a:ext cx="3971045" cy="21532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5F14E1-20EE-44AB-81B6-76847FD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04F7C-0FA4-4B56-9CD0-495B7A1EE047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F27ED9-4177-41D7-8234-A378D010BA76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25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500732-7D05-490F-ACC2-9BA3EDCD1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" t="23859" r="53422" b="10176"/>
          <a:stretch/>
        </p:blipFill>
        <p:spPr>
          <a:xfrm>
            <a:off x="6653427" y="1619357"/>
            <a:ext cx="3801980" cy="33929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1DFBE2-D6C0-408F-837C-1E787F8B3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7" t="16646" r="33496" b="7584"/>
          <a:stretch/>
        </p:blipFill>
        <p:spPr>
          <a:xfrm>
            <a:off x="1799923" y="1894789"/>
            <a:ext cx="3053920" cy="38972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A8B706-9785-4443-A453-BD859C887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13" t="23721" r="32719" b="15178"/>
          <a:stretch/>
        </p:blipFill>
        <p:spPr>
          <a:xfrm>
            <a:off x="4435877" y="3542191"/>
            <a:ext cx="3142695" cy="3142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7DABE9-E840-415D-802D-36B016459BA2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66E62C-0B6A-4B78-A0E4-F8D1B3516C83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50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391AFB-012F-423D-A43C-C1CC8B602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" t="38500" r="52187" b="22666"/>
          <a:stretch/>
        </p:blipFill>
        <p:spPr>
          <a:xfrm>
            <a:off x="2228045" y="2011906"/>
            <a:ext cx="7518083" cy="36418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5593773-4555-4388-ACAE-5673935C1F4B}"/>
              </a:ext>
            </a:extLst>
          </p:cNvPr>
          <p:cNvSpPr/>
          <p:nvPr/>
        </p:nvSpPr>
        <p:spPr>
          <a:xfrm>
            <a:off x="7018117" y="3508446"/>
            <a:ext cx="4572000" cy="23775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@0.50: 1.000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@0.55: 1.000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@0.60: 1.000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@0.65: 1.000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@0.70: 1.000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@0.75: 1.000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@0.80: 1.000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@0.85: 1.000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@0.90: 0.000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@0.95: 0.000 </a:t>
            </a:r>
          </a:p>
          <a:p>
            <a:r>
              <a:rPr lang="en-US" altLang="ko-KR" sz="1350" dirty="0">
                <a:solidFill>
                  <a:srgbClr val="212121"/>
                </a:solidFill>
                <a:latin typeface="Courier New" panose="02070309020205020404" pitchFamily="49" charset="0"/>
              </a:rPr>
              <a:t>AP @0.50-0.95: 0.800</a:t>
            </a:r>
            <a:endParaRPr lang="ko-KR" alt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B31AB-9724-4E16-A04C-0B145E3A2682}"/>
              </a:ext>
            </a:extLst>
          </p:cNvPr>
          <p:cNvSpPr txBox="1"/>
          <p:nvPr/>
        </p:nvSpPr>
        <p:spPr>
          <a:xfrm>
            <a:off x="724232" y="66752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Mask R-CNN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점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피부암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화상 검출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68DF67-70C9-4D53-AB6E-517178592A26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8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90128-16FB-4E7C-BA03-9E497611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Image Inpainting for Irregular Holes Using Partial Convolutions</a:t>
            </a:r>
            <a:endParaRPr lang="ko-KR" altLang="en-US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3207FB-45E1-4203-BE7A-7B396F4BF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649" y="2961457"/>
            <a:ext cx="7166701" cy="3531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513BC3-D517-4469-9FBC-3A419D88B8FD}"/>
              </a:ext>
            </a:extLst>
          </p:cNvPr>
          <p:cNvSpPr txBox="1"/>
          <p:nvPr/>
        </p:nvSpPr>
        <p:spPr>
          <a:xfrm>
            <a:off x="2019338" y="2002907"/>
            <a:ext cx="815332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Convolution</a:t>
            </a:r>
            <a:r>
              <a:rPr lang="ko-KR" altLang="en-US" dirty="0"/>
              <a:t>이 유효 픽셀에만 적용되도록 제한하는 어떤 </a:t>
            </a:r>
            <a:r>
              <a:rPr lang="ko-KR" altLang="en-US" dirty="0" err="1"/>
              <a:t>마스킹을</a:t>
            </a:r>
            <a:r>
              <a:rPr lang="ko-KR" altLang="en-US" dirty="0"/>
              <a:t> 거치게 함</a:t>
            </a:r>
            <a:endParaRPr lang="en-US" altLang="ko-KR" dirty="0"/>
          </a:p>
          <a:p>
            <a:r>
              <a:rPr lang="en-US" altLang="ko-KR" dirty="0"/>
              <a:t>Partial</a:t>
            </a:r>
            <a:r>
              <a:rPr lang="ko-KR" altLang="en-US" dirty="0"/>
              <a:t>은 이후 재 </a:t>
            </a:r>
            <a:r>
              <a:rPr lang="ko-KR" altLang="en-US" dirty="0" err="1"/>
              <a:t>노멀라이즈된</a:t>
            </a:r>
            <a:r>
              <a:rPr lang="ko-KR" altLang="en-US" dirty="0"/>
              <a:t> 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D57CE5-B3E3-4B4D-8BF2-75A4DFE63BA2}"/>
              </a:ext>
            </a:extLst>
          </p:cNvPr>
          <p:cNvSpPr/>
          <p:nvPr/>
        </p:nvSpPr>
        <p:spPr>
          <a:xfrm>
            <a:off x="585926" y="514905"/>
            <a:ext cx="71022" cy="9676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81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C62F5-DC43-422E-933E-EFF1435C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Image Inpainting for Irregular Holes Using Partial Convolutions (</a:t>
            </a:r>
            <a:r>
              <a:rPr lang="en-US" altLang="ko-KR" b="1" dirty="0" err="1"/>
              <a:t>Pconv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79831B7-8B08-41A9-98C7-EECBC38FC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230" y="2104007"/>
            <a:ext cx="5513770" cy="27909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E7878B-C253-4EE8-8962-CE4BCEDD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336" y="2104008"/>
            <a:ext cx="5513770" cy="43888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F7ED7C-3F00-42A9-B769-675195FBDAC4}"/>
              </a:ext>
            </a:extLst>
          </p:cNvPr>
          <p:cNvSpPr/>
          <p:nvPr/>
        </p:nvSpPr>
        <p:spPr>
          <a:xfrm>
            <a:off x="8933653" y="2104007"/>
            <a:ext cx="1351562" cy="438886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2A9E76-99B0-4CD5-B7A5-E3FE263CACBA}"/>
              </a:ext>
            </a:extLst>
          </p:cNvPr>
          <p:cNvSpPr/>
          <p:nvPr/>
        </p:nvSpPr>
        <p:spPr>
          <a:xfrm>
            <a:off x="585926" y="514905"/>
            <a:ext cx="71022" cy="9676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688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EB629-078A-4221-AED7-ED4FF57D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990931"/>
            <a:ext cx="10515600" cy="42118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Partial Convolutional Layer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81F4A-8B7C-4104-94D2-AC9C0BFB7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47" y="1602102"/>
            <a:ext cx="5430029" cy="513397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2400" dirty="0"/>
              <a:t>Input: mask, </a:t>
            </a:r>
            <a:r>
              <a:rPr lang="ko-KR" altLang="en-US" sz="2400" dirty="0" err="1"/>
              <a:t>원본이미지</a:t>
            </a:r>
            <a:endParaRPr lang="en-US" altLang="ko-KR" sz="2400" dirty="0"/>
          </a:p>
          <a:p>
            <a:r>
              <a:rPr lang="en-US" altLang="ko-KR" sz="2400" dirty="0"/>
              <a:t>x’ : output feature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1800" dirty="0"/>
              <a:t>W: convolution filter weights</a:t>
            </a:r>
          </a:p>
          <a:p>
            <a:pPr marL="457200" lvl="1" indent="0">
              <a:buNone/>
            </a:pPr>
            <a:r>
              <a:rPr lang="en-US" altLang="ko-KR" sz="1800" dirty="0"/>
              <a:t>b: bias</a:t>
            </a:r>
          </a:p>
          <a:p>
            <a:pPr marL="457200" lvl="1" indent="0">
              <a:buNone/>
            </a:pPr>
            <a:r>
              <a:rPr lang="en-US" altLang="ko-KR" sz="1800" dirty="0"/>
              <a:t>X : picture values (input</a:t>
            </a:r>
            <a:r>
              <a:rPr lang="ko-KR" altLang="en-US" sz="1800" dirty="0"/>
              <a:t>으로 들어오는 </a:t>
            </a:r>
            <a:r>
              <a:rPr lang="en-US" altLang="ko-KR" sz="1800" dirty="0"/>
              <a:t>feature)</a:t>
            </a:r>
          </a:p>
          <a:p>
            <a:pPr marL="457200" lvl="1" indent="0">
              <a:buNone/>
            </a:pPr>
            <a:r>
              <a:rPr lang="en-US" altLang="ko-KR" sz="1800" dirty="0"/>
              <a:t>M : binary Mask (input</a:t>
            </a:r>
            <a:r>
              <a:rPr lang="ko-KR" altLang="en-US" sz="1800" dirty="0"/>
              <a:t>으로 들어오는 </a:t>
            </a:r>
            <a:r>
              <a:rPr lang="en-US" altLang="ko-KR" sz="1800" dirty="0"/>
              <a:t>Mask)</a:t>
            </a:r>
          </a:p>
          <a:p>
            <a:r>
              <a:rPr lang="en-US" altLang="ko-KR" sz="2400" dirty="0"/>
              <a:t>m’ : output mask</a:t>
            </a:r>
          </a:p>
          <a:p>
            <a:pPr marL="457200" lvl="1" indent="0">
              <a:buNone/>
            </a:pPr>
            <a:r>
              <a:rPr lang="en-US" altLang="ko-KR" sz="1800" dirty="0"/>
              <a:t>sum(M) &gt; 0 : hole </a:t>
            </a:r>
            <a:r>
              <a:rPr lang="ko-KR" altLang="en-US" sz="1800" dirty="0"/>
              <a:t>아닌 부분이 </a:t>
            </a:r>
            <a:r>
              <a:rPr lang="en-US" altLang="ko-KR" sz="1800" dirty="0"/>
              <a:t>1</a:t>
            </a:r>
            <a:r>
              <a:rPr lang="ko-KR" altLang="en-US" sz="1800" dirty="0"/>
              <a:t>개라도 포함되어 있는 경우 </a:t>
            </a:r>
            <a:r>
              <a:rPr lang="ko-KR" altLang="en-US" sz="1800" dirty="0" err="1"/>
              <a:t>채워짐</a:t>
            </a:r>
            <a:r>
              <a:rPr lang="en-US" altLang="ko-KR" sz="1800" dirty="0"/>
              <a:t>.</a:t>
            </a:r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ko-KR" altLang="en-US" sz="1800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AAF84D8-9FEE-45C7-8DC2-F7121499C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594" y="2992549"/>
            <a:ext cx="5717525" cy="218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03C01406-59F4-4034-B5B8-9B2B3074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3806"/>
            <a:ext cx="49625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ser-images.githubusercontent.com/26568793/62411950-059a5380-b636-11e9-83d8-40afc845b332.png">
            <a:extLst>
              <a:ext uri="{FF2B5EF4-FFF2-40B4-BE49-F238E27FC236}">
                <a16:creationId xmlns:a16="http://schemas.microsoft.com/office/drawing/2014/main" id="{CE865734-E271-44CE-9E55-93BD2A835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38236"/>
            <a:ext cx="4962525" cy="9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C4CCED-A9F9-4500-983F-AB92BA64301A}"/>
              </a:ext>
            </a:extLst>
          </p:cNvPr>
          <p:cNvSpPr txBox="1"/>
          <p:nvPr/>
        </p:nvSpPr>
        <p:spPr>
          <a:xfrm>
            <a:off x="687958" y="47753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525252"/>
                </a:solidFill>
              </a:rPr>
              <a:t>PConv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EA260B-1B34-4094-BEEB-EE40548DE0C3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231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70C5E-8D00-44DF-B9AF-72FE78F19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1928"/>
            <a:ext cx="4284217" cy="317250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3 Channel</a:t>
            </a:r>
            <a:r>
              <a:rPr lang="ko-KR" altLang="en-US" sz="1800" dirty="0"/>
              <a:t>의 마스크와 이미지로 구성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좌우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partical</a:t>
            </a:r>
            <a:r>
              <a:rPr lang="en-US" altLang="ko-KR" sz="1800" dirty="0"/>
              <a:t> conv / </a:t>
            </a:r>
            <a:r>
              <a:rPr lang="ko-KR" altLang="en-US" sz="1800" dirty="0"/>
              <a:t>상하 </a:t>
            </a:r>
            <a:r>
              <a:rPr lang="en-US" altLang="ko-KR" sz="1800" dirty="0"/>
              <a:t>: batch norm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마지막 </a:t>
            </a:r>
            <a:r>
              <a:rPr lang="en-US" altLang="ko-KR" sz="1800" dirty="0"/>
              <a:t>Decoder </a:t>
            </a:r>
            <a:r>
              <a:rPr lang="ko-KR" altLang="en-US" sz="1800" dirty="0"/>
              <a:t>단계에 </a:t>
            </a:r>
            <a:r>
              <a:rPr lang="en-US" altLang="ko-KR" sz="1800" dirty="0"/>
              <a:t>input </a:t>
            </a:r>
            <a:r>
              <a:rPr lang="ko-KR" altLang="en-US" sz="1800" dirty="0"/>
              <a:t>이미지를 </a:t>
            </a:r>
            <a:r>
              <a:rPr lang="en-US" altLang="ko-KR" sz="1800" dirty="0" err="1"/>
              <a:t>concat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800" dirty="0"/>
              <a:t>input</a:t>
            </a:r>
            <a:r>
              <a:rPr lang="ko-KR" altLang="en-US" sz="1800" dirty="0"/>
              <a:t>이미지의 정보를 </a:t>
            </a:r>
            <a:r>
              <a:rPr lang="en-US" altLang="ko-KR" sz="1800" dirty="0"/>
              <a:t>output </a:t>
            </a:r>
            <a:r>
              <a:rPr lang="ko-KR" altLang="en-US" sz="1800" dirty="0"/>
              <a:t>이미지에 전달하기 위함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Up-sampling: Nearest neighbor up-sampling</a:t>
            </a:r>
            <a:endParaRPr lang="ko-KR" altLang="en-US" sz="1800" dirty="0"/>
          </a:p>
        </p:txBody>
      </p:sp>
      <p:pic>
        <p:nvPicPr>
          <p:cNvPr id="1026" name="Picture 2" descr="https://raw.githubusercontent.com/MathiasGruber/PConv-Keras/master/data/images/architecture.png">
            <a:extLst>
              <a:ext uri="{FF2B5EF4-FFF2-40B4-BE49-F238E27FC236}">
                <a16:creationId xmlns:a16="http://schemas.microsoft.com/office/drawing/2014/main" id="{F10583ED-260F-45A5-BF80-3EED5183E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91" y="755464"/>
            <a:ext cx="6779074" cy="58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19E3E9E-3C27-41E9-B53E-FDF39E4D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990931"/>
            <a:ext cx="10515600" cy="42118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Network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F5199-F4D1-4AEC-9EFD-08D9E6599CDB}"/>
              </a:ext>
            </a:extLst>
          </p:cNvPr>
          <p:cNvSpPr txBox="1"/>
          <p:nvPr/>
        </p:nvSpPr>
        <p:spPr>
          <a:xfrm>
            <a:off x="687958" y="47753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525252"/>
                </a:solidFill>
              </a:rPr>
              <a:t>PConv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6FC2A6-056C-41AE-89C7-286CD96D914B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39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F7BABF-354C-4BD3-9331-0B045914E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0254" cy="1050740"/>
          </a:xfrm>
        </p:spPr>
        <p:txBody>
          <a:bodyPr/>
          <a:lstStyle/>
          <a:p>
            <a:r>
              <a:rPr lang="en-US" altLang="ko-KR" dirty="0"/>
              <a:t>GLCIC Mask: </a:t>
            </a:r>
            <a:r>
              <a:rPr lang="ko-KR" altLang="en-US" dirty="0"/>
              <a:t>사각형 형태의 </a:t>
            </a:r>
            <a:r>
              <a:rPr lang="en-US" altLang="ko-KR" dirty="0"/>
              <a:t>Box</a:t>
            </a:r>
          </a:p>
          <a:p>
            <a:r>
              <a:rPr lang="en-US" altLang="ko-KR" dirty="0" err="1"/>
              <a:t>Pconv</a:t>
            </a:r>
            <a:r>
              <a:rPr lang="ko-KR" altLang="en-US" dirty="0"/>
              <a:t> </a:t>
            </a:r>
            <a:r>
              <a:rPr lang="en-US" altLang="ko-KR" dirty="0"/>
              <a:t>Mask:</a:t>
            </a:r>
            <a:r>
              <a:rPr lang="ko-KR" altLang="en-US" dirty="0"/>
              <a:t> </a:t>
            </a:r>
            <a:r>
              <a:rPr lang="en-US" altLang="ko-KR" dirty="0"/>
              <a:t>mask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DDE262-DE57-40F5-BA36-AD2797E6A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"/>
          <a:stretch/>
        </p:blipFill>
        <p:spPr>
          <a:xfrm>
            <a:off x="971365" y="2975791"/>
            <a:ext cx="4200560" cy="207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4E2AB-1206-4E85-AF09-4F21D1FD7458}"/>
              </a:ext>
            </a:extLst>
          </p:cNvPr>
          <p:cNvSpPr txBox="1"/>
          <p:nvPr/>
        </p:nvSpPr>
        <p:spPr>
          <a:xfrm>
            <a:off x="838200" y="5152471"/>
            <a:ext cx="6489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- </a:t>
            </a:r>
            <a:r>
              <a:rPr lang="en-US" altLang="ko-KR" sz="1200" dirty="0" err="1"/>
              <a:t>EdgeConnect</a:t>
            </a:r>
            <a:r>
              <a:rPr lang="en-US" altLang="ko-KR" sz="1200" dirty="0"/>
              <a:t>: Generative Image Inpainting with Adversarial Edge Learning,</a:t>
            </a:r>
          </a:p>
          <a:p>
            <a:r>
              <a:rPr lang="en-US" altLang="ko-KR" sz="1200" dirty="0" err="1"/>
              <a:t>Kamyar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Nazeri</a:t>
            </a:r>
            <a:r>
              <a:rPr lang="en-US" altLang="ko-KR" sz="1200" dirty="0"/>
              <a:t>, Eric Ng, Tony Joseph, Faisal Z. Qureshi,</a:t>
            </a:r>
          </a:p>
          <a:p>
            <a:r>
              <a:rPr lang="en-US" altLang="ko-KR" sz="1200" dirty="0"/>
              <a:t>Mehran Ebrahimi Faculty of Science, University of Ontario Institute of Technology, Canada</a:t>
            </a:r>
            <a:endParaRPr lang="ko-KR" altLang="en-US" sz="1200" dirty="0"/>
          </a:p>
        </p:txBody>
      </p:sp>
      <p:pic>
        <p:nvPicPr>
          <p:cNvPr id="4098" name="Picture 2" descr="https://github.com/tadax/glcic/raw/master/results/003.jpg">
            <a:extLst>
              <a:ext uri="{FF2B5EF4-FFF2-40B4-BE49-F238E27FC236}">
                <a16:creationId xmlns:a16="http://schemas.microsoft.com/office/drawing/2014/main" id="{D473CA41-3EB4-4608-B108-88985C0C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17" y="1161864"/>
            <a:ext cx="490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AAEC03-ECD6-49A0-9329-9234FCD7EED4}"/>
              </a:ext>
            </a:extLst>
          </p:cNvPr>
          <p:cNvSpPr/>
          <p:nvPr/>
        </p:nvSpPr>
        <p:spPr>
          <a:xfrm>
            <a:off x="7561764" y="2011365"/>
            <a:ext cx="706814" cy="41725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06D95B-5400-4290-93AE-D13629FA7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95" y="3110005"/>
            <a:ext cx="2990249" cy="1571518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0AE514B-8D12-4E21-9B65-ADF0C65BCE34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4394447" y="2588706"/>
            <a:ext cx="3620148" cy="1307058"/>
          </a:xfrm>
          <a:prstGeom prst="bent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6ABB6DC-857D-4414-9302-3096040E01EF}"/>
              </a:ext>
            </a:extLst>
          </p:cNvPr>
          <p:cNvCxnSpPr>
            <a:stCxn id="8" idx="1"/>
          </p:cNvCxnSpPr>
          <p:nvPr/>
        </p:nvCxnSpPr>
        <p:spPr>
          <a:xfrm rot="10800000">
            <a:off x="6427434" y="2086253"/>
            <a:ext cx="1134331" cy="133739"/>
          </a:xfrm>
          <a:prstGeom prst="bent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718937EB-AF6B-4E50-85BA-E4E9A694CE81}"/>
              </a:ext>
            </a:extLst>
          </p:cNvPr>
          <p:cNvSpPr txBox="1">
            <a:spLocks/>
          </p:cNvSpPr>
          <p:nvPr/>
        </p:nvSpPr>
        <p:spPr>
          <a:xfrm>
            <a:off x="687958" y="990931"/>
            <a:ext cx="10515600" cy="42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GLCIC vs. </a:t>
            </a:r>
            <a:r>
              <a:rPr lang="en-US" altLang="ko-KR" sz="2000" dirty="0" err="1"/>
              <a:t>PConv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51708-DBA6-4C79-B65F-CFF1A18FF511}"/>
              </a:ext>
            </a:extLst>
          </p:cNvPr>
          <p:cNvSpPr txBox="1"/>
          <p:nvPr/>
        </p:nvSpPr>
        <p:spPr>
          <a:xfrm>
            <a:off x="687958" y="47753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525252"/>
                </a:solidFill>
              </a:rPr>
              <a:t>PConv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46A0A1-2334-40EF-B9B7-EE02A18C8F42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455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717C9-A5D1-43D4-886D-2CEE13A4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871"/>
            <a:ext cx="10515600" cy="108625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Input data: </a:t>
            </a:r>
            <a:r>
              <a:rPr lang="ko-KR" altLang="en-US" dirty="0" err="1"/>
              <a:t>원본이미지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mask</a:t>
            </a:r>
          </a:p>
          <a:p>
            <a:pPr marL="0" indent="0">
              <a:buNone/>
            </a:pPr>
            <a:r>
              <a:rPr lang="en-US" altLang="ko-KR" dirty="0"/>
              <a:t>Mask: </a:t>
            </a:r>
            <a:r>
              <a:rPr lang="ko-KR" altLang="en-US" dirty="0"/>
              <a:t>기존의 </a:t>
            </a:r>
            <a:r>
              <a:rPr lang="en-US" altLang="ko-KR" dirty="0"/>
              <a:t>detection</a:t>
            </a:r>
            <a:r>
              <a:rPr lang="ko-KR" altLang="en-US" dirty="0"/>
              <a:t>한 환부의 </a:t>
            </a:r>
            <a:r>
              <a:rPr lang="en-US" altLang="ko-KR" dirty="0"/>
              <a:t>mask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51E026-F261-4569-B518-F22156383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60990"/>
            <a:ext cx="10515600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mask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np.zeros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img.shape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np.uint8)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cv2.drawContours(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mask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max_top:max_top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+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min_bottom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min_left:max_right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line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255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mask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cv2.bitwise_not(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mask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95E46D-0527-47F4-A902-00D616C7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990931"/>
            <a:ext cx="10515600" cy="42118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Input Data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5A57A-F56B-4035-8D67-5C120396093B}"/>
              </a:ext>
            </a:extLst>
          </p:cNvPr>
          <p:cNvSpPr txBox="1"/>
          <p:nvPr/>
        </p:nvSpPr>
        <p:spPr>
          <a:xfrm>
            <a:off x="687958" y="47753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525252"/>
                </a:solidFill>
              </a:rPr>
              <a:t>PConv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5A682-6FAE-4AD9-BD98-70BDF35D537B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6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84A08C7-82F6-49D4-A49E-243B13F9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BFB336-6135-4892-AEA6-85D575880F16}"/>
              </a:ext>
            </a:extLst>
          </p:cNvPr>
          <p:cNvPicPr/>
          <p:nvPr/>
        </p:nvPicPr>
        <p:blipFill rotWithShape="1">
          <a:blip r:embed="rId2"/>
          <a:srcRect l="25791" t="9927" r="25416" b="17511"/>
          <a:stretch/>
        </p:blipFill>
        <p:spPr bwMode="auto">
          <a:xfrm>
            <a:off x="2958661" y="1342790"/>
            <a:ext cx="6274678" cy="5248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E5555D-4548-4895-B93B-8C4211120512}"/>
              </a:ext>
            </a:extLst>
          </p:cNvPr>
          <p:cNvSpPr/>
          <p:nvPr/>
        </p:nvSpPr>
        <p:spPr>
          <a:xfrm>
            <a:off x="3074071" y="6140800"/>
            <a:ext cx="1995080" cy="36512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D1949-4817-48AB-85A5-F807D2A4693A}"/>
              </a:ext>
            </a:extLst>
          </p:cNvPr>
          <p:cNvSpPr txBox="1"/>
          <p:nvPr/>
        </p:nvSpPr>
        <p:spPr>
          <a:xfrm>
            <a:off x="724233" y="667525"/>
            <a:ext cx="230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UI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Prototype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BEAA53-ACF1-4A43-8C8A-9C47A6D43E99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7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2303AB-26E8-45A7-95FA-8757EDB5E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91" y="3246609"/>
            <a:ext cx="2520224" cy="1680149"/>
          </a:xfr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483598-2B8E-4AC8-8344-A0F3FA7B6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74" y="3245108"/>
            <a:ext cx="2520224" cy="1680149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D2A725-4372-407B-8C83-35EC77BA1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69" y="1549970"/>
            <a:ext cx="2515846" cy="1703034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1B02F-7692-463D-9DF2-9EEDA581E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05" y="1225433"/>
            <a:ext cx="2168527" cy="2710659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46DFBB-20F3-4B45-A760-E3B4D316D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78" y="4930678"/>
            <a:ext cx="2524918" cy="1683279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30FC5-ED7B-41C6-B8D9-CAA8D73866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32" y="1235284"/>
            <a:ext cx="2168527" cy="2710659"/>
          </a:xfrm>
          <a:prstGeom prst="rect">
            <a:avLst/>
          </a:prstGeom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7EC550-ED27-4DC1-8C70-A271AD6C0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73" y="4930679"/>
            <a:ext cx="2524918" cy="1683279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77A90C-9EFB-4DEC-A70E-3815C9B105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37" y="1549970"/>
            <a:ext cx="2515846" cy="1703034"/>
          </a:xfrm>
          <a:prstGeom prst="rect">
            <a:avLst/>
          </a:prstGeom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070AAD4-BF11-42A2-A252-3AA62B66F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06" y="3925112"/>
            <a:ext cx="2284450" cy="1288224"/>
          </a:xfrm>
          <a:prstGeom prst="rect">
            <a:avLst/>
          </a:prstGeom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5F4E54F-3E84-48B6-B205-B694F6F1FC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33" y="3925113"/>
            <a:ext cx="2284450" cy="128822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23B21B-1938-4F04-900F-33133122F0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06" y="5213336"/>
            <a:ext cx="2232921" cy="1545868"/>
          </a:xfrm>
          <a:prstGeom prst="rect">
            <a:avLst/>
          </a:prstGeom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5741FBF-1BD0-4259-80DE-1475879E25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33" y="5213337"/>
            <a:ext cx="2232921" cy="1545868"/>
          </a:xfrm>
          <a:prstGeom prst="rect">
            <a:avLst/>
          </a:prstGeom>
          <a:ln>
            <a:noFill/>
          </a:ln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E1B0EC56-630E-42AB-B7F8-38F20415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990931"/>
            <a:ext cx="10515600" cy="42118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Input Data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3B999-4A98-4BC2-9C01-E5591AB9301B}"/>
              </a:ext>
            </a:extLst>
          </p:cNvPr>
          <p:cNvSpPr txBox="1"/>
          <p:nvPr/>
        </p:nvSpPr>
        <p:spPr>
          <a:xfrm>
            <a:off x="687958" y="47753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525252"/>
                </a:solidFill>
              </a:rPr>
              <a:t>PConv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99B28F-CE71-4030-AEC3-7A68EEB3A6FF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31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80A881-9ED2-42F7-B144-3D884049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486" y="911681"/>
            <a:ext cx="2904507" cy="18754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2C45B8-E46F-4CDE-8D4A-7D91C770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544" y="2826748"/>
            <a:ext cx="2904507" cy="18754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980433-1380-4E74-BF21-98702C91A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85" y="4733073"/>
            <a:ext cx="2904508" cy="187635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C823F-AA73-4CC0-942A-9EB387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1" y="1424795"/>
            <a:ext cx="3490433" cy="489535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sz="2000" dirty="0" err="1"/>
              <a:t>원본이미지</a:t>
            </a:r>
            <a:r>
              <a:rPr lang="ko-KR" altLang="en-US" sz="2000" dirty="0"/>
              <a:t> </a:t>
            </a:r>
            <a:r>
              <a:rPr lang="en-US" altLang="ko-KR" sz="2000" dirty="0"/>
              <a:t>+ mask</a:t>
            </a:r>
          </a:p>
          <a:p>
            <a:pPr marL="0" indent="0" algn="r">
              <a:buNone/>
            </a:pP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/>
          </a:p>
          <a:p>
            <a:pPr marL="0" indent="0" algn="r">
              <a:buNone/>
            </a:pPr>
            <a:r>
              <a:rPr lang="en-US" altLang="ko-KR" sz="2000" dirty="0"/>
              <a:t>Generated image</a:t>
            </a:r>
          </a:p>
          <a:p>
            <a:pPr marL="0" indent="0" algn="r">
              <a:buNone/>
            </a:pP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/>
          </a:p>
          <a:p>
            <a:pPr marL="0" indent="0" algn="r">
              <a:buNone/>
            </a:pPr>
            <a:r>
              <a:rPr lang="en-US" altLang="ko-KR" sz="2000" dirty="0"/>
              <a:t>Generated image</a:t>
            </a:r>
          </a:p>
          <a:p>
            <a:pPr marL="0" indent="0" algn="r">
              <a:buNone/>
            </a:pPr>
            <a:r>
              <a:rPr lang="en-US" altLang="ko-KR" sz="2000" dirty="0"/>
              <a:t> + non-mask </a:t>
            </a:r>
            <a:r>
              <a:rPr lang="ko-KR" altLang="en-US" sz="2000" dirty="0"/>
              <a:t>부분의 이미지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D1B4BF-656D-4E06-9D45-B0EAD09DC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480" y="913649"/>
            <a:ext cx="2842029" cy="187503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5D7675-64AE-4330-91AA-D7C8A8F81C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51" b="3249"/>
          <a:stretch/>
        </p:blipFill>
        <p:spPr>
          <a:xfrm>
            <a:off x="6422193" y="2819838"/>
            <a:ext cx="2842029" cy="187503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7A2202-3652-4142-997C-04D91FB56B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17"/>
          <a:stretch/>
        </p:blipFill>
        <p:spPr>
          <a:xfrm>
            <a:off x="6426770" y="4734390"/>
            <a:ext cx="2837451" cy="187503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29D200-CDAB-4FCD-88F6-2290FA1D7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7026" y="912839"/>
            <a:ext cx="2777418" cy="187312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60F44B-9C86-4F12-B110-BD456ED33C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2116" b="2270"/>
          <a:stretch/>
        </p:blipFill>
        <p:spPr>
          <a:xfrm>
            <a:off x="9237026" y="4698148"/>
            <a:ext cx="2777418" cy="191127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02F761-2847-437F-83A3-F99E78C6C5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886" b="951"/>
          <a:stretch/>
        </p:blipFill>
        <p:spPr>
          <a:xfrm>
            <a:off x="9226006" y="2817034"/>
            <a:ext cx="2788438" cy="187783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F45F0-0B4F-4D8A-9C6E-B544E15C7A9D}"/>
              </a:ext>
            </a:extLst>
          </p:cNvPr>
          <p:cNvSpPr txBox="1"/>
          <p:nvPr/>
        </p:nvSpPr>
        <p:spPr>
          <a:xfrm>
            <a:off x="6932604" y="365124"/>
            <a:ext cx="508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※</a:t>
            </a:r>
            <a:r>
              <a:rPr lang="ko-KR" altLang="en-US" b="1" dirty="0"/>
              <a:t>최종결과는 데모와 함께 따로 첨부하겠습니다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718D9335-A47B-4DA5-A1E3-C7208321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8" y="990931"/>
            <a:ext cx="10515600" cy="42118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Results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E3839-2D22-4D02-95E0-ED0B6FC3D86A}"/>
              </a:ext>
            </a:extLst>
          </p:cNvPr>
          <p:cNvSpPr txBox="1"/>
          <p:nvPr/>
        </p:nvSpPr>
        <p:spPr>
          <a:xfrm>
            <a:off x="687958" y="477535"/>
            <a:ext cx="776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525252"/>
                </a:solidFill>
              </a:rPr>
              <a:t>PConv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214C29-AC14-4790-8755-9337ABBA76DE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46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8053C-0E66-44F0-A6B3-1DD85B7465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0513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84A08C7-82F6-49D4-A49E-243B13F9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5D8FBA-3039-43D1-BD83-54AC3CA31CBC}"/>
              </a:ext>
            </a:extLst>
          </p:cNvPr>
          <p:cNvPicPr/>
          <p:nvPr/>
        </p:nvPicPr>
        <p:blipFill rotWithShape="1">
          <a:blip r:embed="rId2"/>
          <a:srcRect l="25659" t="10400" r="25814" b="17274"/>
          <a:stretch/>
        </p:blipFill>
        <p:spPr bwMode="auto">
          <a:xfrm>
            <a:off x="2958660" y="1366493"/>
            <a:ext cx="6274677" cy="5260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1849F43-02BD-497B-9D50-8F9B807D064A}"/>
              </a:ext>
            </a:extLst>
          </p:cNvPr>
          <p:cNvSpPr/>
          <p:nvPr/>
        </p:nvSpPr>
        <p:spPr>
          <a:xfrm>
            <a:off x="5098458" y="6132972"/>
            <a:ext cx="1995080" cy="36512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3A51A-92D0-498D-911D-664763D289B9}"/>
              </a:ext>
            </a:extLst>
          </p:cNvPr>
          <p:cNvSpPr txBox="1"/>
          <p:nvPr/>
        </p:nvSpPr>
        <p:spPr>
          <a:xfrm>
            <a:off x="6932604" y="834852"/>
            <a:ext cx="508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</a:t>
            </a:r>
            <a:r>
              <a:rPr lang="ko-KR" altLang="en-US" dirty="0"/>
              <a:t>최종결과는 데모와 함께 따로 첨부하겠습니다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97BD2-84F9-447B-8C05-B69835171BAC}"/>
              </a:ext>
            </a:extLst>
          </p:cNvPr>
          <p:cNvSpPr txBox="1"/>
          <p:nvPr/>
        </p:nvSpPr>
        <p:spPr>
          <a:xfrm>
            <a:off x="724233" y="667525"/>
            <a:ext cx="230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UI</a:t>
            </a:r>
            <a:r>
              <a:rPr lang="ko-KR" altLang="en-US" sz="3200" spc="-150" dirty="0">
                <a:solidFill>
                  <a:srgbClr val="525252"/>
                </a:solidFill>
              </a:rPr>
              <a:t> </a:t>
            </a:r>
            <a:r>
              <a:rPr lang="en-US" altLang="ko-KR" sz="3200" spc="-150" dirty="0">
                <a:solidFill>
                  <a:srgbClr val="525252"/>
                </a:solidFill>
              </a:rPr>
              <a:t>Prototype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85114F-2D4E-4D5C-8696-C17B385AC512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7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8A9AC09-9EA0-4472-9123-A37C51B9D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94" y="18626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1. Boundary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가 분명한 경우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피부암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점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화상 등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è"/>
            </a:pPr>
            <a:r>
              <a:rPr lang="ko-KR" altLang="en-US" sz="2200" dirty="0" err="1">
                <a:latin typeface="+mn-ea"/>
                <a:sym typeface="Wingdings" panose="05000000000000000000" pitchFamily="2" charset="2"/>
              </a:rPr>
              <a:t>머신러밍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 기반의 방식으로 </a:t>
            </a:r>
            <a:r>
              <a:rPr lang="en-US" altLang="ko-KR" sz="2200" dirty="0">
                <a:latin typeface="+mn-ea"/>
                <a:sym typeface="Wingdings" panose="05000000000000000000" pitchFamily="2" charset="2"/>
              </a:rPr>
              <a:t>Detection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+mn-ea"/>
              </a:rPr>
              <a:t>2. Boundary</a:t>
            </a:r>
            <a:r>
              <a:rPr lang="ko-KR" altLang="en-US" sz="2000" dirty="0">
                <a:latin typeface="+mn-ea"/>
              </a:rPr>
              <a:t>가 분명하지 않은 경우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+mn-ea"/>
              </a:rPr>
              <a:t>여드름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+mn-ea"/>
              </a:rPr>
              <a:t>홍조</a:t>
            </a: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 err="1">
                <a:latin typeface="+mn-ea"/>
              </a:rPr>
              <a:t>홍반</a:t>
            </a:r>
            <a:r>
              <a:rPr lang="ko-KR" altLang="en-US" sz="1800" dirty="0">
                <a:latin typeface="+mn-ea"/>
              </a:rPr>
              <a:t> 등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200" dirty="0">
                <a:latin typeface="+mn-ea"/>
                <a:sym typeface="Wingdings" panose="05000000000000000000" pitchFamily="2" charset="2"/>
              </a:rPr>
              <a:t>Color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2200" dirty="0">
                <a:latin typeface="+mn-ea"/>
                <a:sym typeface="Wingdings" panose="05000000000000000000" pitchFamily="2" charset="2"/>
              </a:rPr>
              <a:t>space</a:t>
            </a:r>
            <a:r>
              <a:rPr lang="ko-KR" altLang="en-US" sz="2200" dirty="0">
                <a:latin typeface="+mn-ea"/>
                <a:sym typeface="Wingdings" panose="05000000000000000000" pitchFamily="2" charset="2"/>
              </a:rPr>
              <a:t> 기반의 방식으로 </a:t>
            </a:r>
            <a:r>
              <a:rPr lang="en-US" altLang="ko-KR" sz="2200" dirty="0">
                <a:latin typeface="+mn-ea"/>
                <a:sym typeface="Wingdings" panose="05000000000000000000" pitchFamily="2" charset="2"/>
              </a:rPr>
              <a:t>Detection</a:t>
            </a:r>
            <a:endParaRPr lang="en-US" altLang="ko-KR" sz="22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4E41BB-71C1-4AE9-BEFF-8699B478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98" y="1862658"/>
            <a:ext cx="2544069" cy="1689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54E5F1-7AA8-42BC-87FC-8EBA9845D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667" y="1862658"/>
            <a:ext cx="2252927" cy="1695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06F426-DA72-4315-9402-4278376D9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98" y="4118106"/>
            <a:ext cx="2541491" cy="1694327"/>
          </a:xfrm>
          <a:prstGeom prst="rect">
            <a:avLst/>
          </a:prstGeom>
        </p:spPr>
      </p:pic>
      <p:pic>
        <p:nvPicPr>
          <p:cNvPr id="11" name="Picture 2" descr="홍반 이미지 검색결과&quot;">
            <a:extLst>
              <a:ext uri="{FF2B5EF4-FFF2-40B4-BE49-F238E27FC236}">
                <a16:creationId xmlns:a16="http://schemas.microsoft.com/office/drawing/2014/main" id="{8E8B16D4-182E-468C-924D-3768D22D1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299" y="4118105"/>
            <a:ext cx="2478295" cy="16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D970BF-1B4A-42D0-A624-FFC94B1A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E9C68-3649-4F90-B4D4-5D73C2AF6DD1}"/>
              </a:ext>
            </a:extLst>
          </p:cNvPr>
          <p:cNvSpPr txBox="1"/>
          <p:nvPr/>
        </p:nvSpPr>
        <p:spPr>
          <a:xfrm>
            <a:off x="724233" y="667525"/>
            <a:ext cx="5822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피부 질환 종류에 따른 </a:t>
            </a:r>
            <a:r>
              <a:rPr lang="en-US" altLang="ko-KR" sz="3200" spc="-150" dirty="0">
                <a:solidFill>
                  <a:srgbClr val="525252"/>
                </a:solidFill>
              </a:rPr>
              <a:t>Detection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6359BC-BFE9-436A-B2B1-5AAEF30295EF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5F0A11B-95F1-4EC4-A600-94DFC02B6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455" y="1797490"/>
            <a:ext cx="9863090" cy="21367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/>
              <a:t>Boundary</a:t>
            </a:r>
            <a:r>
              <a:rPr lang="ko-KR" altLang="en-US" sz="1800" dirty="0"/>
              <a:t>가 명확하지 않은 여드름</a:t>
            </a:r>
            <a:r>
              <a:rPr lang="en-US" altLang="ko-KR" sz="1800" dirty="0"/>
              <a:t>, </a:t>
            </a:r>
            <a:r>
              <a:rPr lang="ko-KR" altLang="en-US" sz="1800" dirty="0"/>
              <a:t>홍반등의 경우 다른 </a:t>
            </a:r>
            <a:r>
              <a:rPr lang="en-US" altLang="ko-KR" sz="1800" dirty="0"/>
              <a:t>detection </a:t>
            </a:r>
            <a:r>
              <a:rPr lang="ko-KR" altLang="en-US" sz="1800" dirty="0"/>
              <a:t>방식이 필요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</a:t>
            </a:r>
            <a:r>
              <a:rPr lang="en-US" altLang="ko-KR" sz="2000" b="1" dirty="0">
                <a:sym typeface="Wingdings" panose="05000000000000000000" pitchFamily="2" charset="2"/>
              </a:rPr>
              <a:t>Color space</a:t>
            </a:r>
            <a:r>
              <a:rPr lang="ko-KR" altLang="en-US" sz="2000" b="1" dirty="0">
                <a:sym typeface="Wingdings" panose="05000000000000000000" pitchFamily="2" charset="2"/>
              </a:rPr>
              <a:t>를 이용한 검출 방식 사용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sz="1600" dirty="0"/>
              <a:t>다양한 밝기 및 피부색</a:t>
            </a:r>
            <a:r>
              <a:rPr lang="en-US" altLang="ko-KR" sz="1600" dirty="0"/>
              <a:t>(</a:t>
            </a:r>
            <a:r>
              <a:rPr lang="ko-KR" altLang="en-US" sz="1600" dirty="0"/>
              <a:t>백인</a:t>
            </a:r>
            <a:r>
              <a:rPr lang="en-US" altLang="ko-KR" sz="1600" dirty="0"/>
              <a:t>, </a:t>
            </a:r>
            <a:r>
              <a:rPr lang="ko-KR" altLang="en-US" sz="1600" dirty="0"/>
              <a:t>황인</a:t>
            </a:r>
            <a:r>
              <a:rPr lang="en-US" altLang="ko-KR" sz="1600" dirty="0"/>
              <a:t>, </a:t>
            </a:r>
            <a:r>
              <a:rPr lang="ko-KR" altLang="en-US" sz="1600" dirty="0"/>
              <a:t>흑인</a:t>
            </a:r>
            <a:r>
              <a:rPr lang="en-US" altLang="ko-KR" sz="1600" dirty="0"/>
              <a:t>)</a:t>
            </a:r>
            <a:r>
              <a:rPr lang="ko-KR" altLang="en-US" sz="1600" dirty="0"/>
              <a:t>의 차이로 밝기 정보를 제거하고 순수 색상 정보만을 이용하는 것이 효과적</a:t>
            </a:r>
            <a:endParaRPr lang="en-US" altLang="ko-KR" sz="1600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94C8D-8384-4FF0-AF99-4F0CC5932FA6}"/>
              </a:ext>
            </a:extLst>
          </p:cNvPr>
          <p:cNvSpPr txBox="1"/>
          <p:nvPr/>
        </p:nvSpPr>
        <p:spPr>
          <a:xfrm>
            <a:off x="2785035" y="5233236"/>
            <a:ext cx="545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HSV, </a:t>
            </a:r>
            <a:r>
              <a:rPr lang="en-US" altLang="ko-KR" sz="2000" b="1" dirty="0" err="1">
                <a:latin typeface="+mn-ea"/>
                <a:sym typeface="Wingdings" panose="05000000000000000000" pitchFamily="2" charset="2"/>
              </a:rPr>
              <a:t>YCbCr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, Lab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등의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Color space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를 이용한 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2000" b="1" dirty="0" err="1">
                <a:latin typeface="+mn-ea"/>
                <a:sym typeface="Wingdings" panose="05000000000000000000" pitchFamily="2" charset="2"/>
              </a:rPr>
              <a:t>색공간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 기반의 검출 방식 고안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B411B93-2FB6-4CBC-921E-A526E10EBE5F}"/>
              </a:ext>
            </a:extLst>
          </p:cNvPr>
          <p:cNvSpPr/>
          <p:nvPr/>
        </p:nvSpPr>
        <p:spPr>
          <a:xfrm>
            <a:off x="2157655" y="5227541"/>
            <a:ext cx="472440" cy="4673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BC841-E529-45B3-83BD-8359AA06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19" y="3341182"/>
            <a:ext cx="6602841" cy="14015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0CE31E-5A63-440C-979D-90E708C8B6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01" y="3501795"/>
            <a:ext cx="1240040" cy="916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58FAA4-61CE-4193-A6BE-E0FDBF4555E4}"/>
              </a:ext>
            </a:extLst>
          </p:cNvPr>
          <p:cNvSpPr txBox="1"/>
          <p:nvPr/>
        </p:nvSpPr>
        <p:spPr>
          <a:xfrm>
            <a:off x="9081239" y="4373440"/>
            <a:ext cx="111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LAB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21FCF-B8E4-41C6-9AB9-78A27185DC0B}"/>
              </a:ext>
            </a:extLst>
          </p:cNvPr>
          <p:cNvSpPr txBox="1"/>
          <p:nvPr/>
        </p:nvSpPr>
        <p:spPr>
          <a:xfrm>
            <a:off x="2157656" y="6455936"/>
            <a:ext cx="3021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i="1" dirty="0"/>
              <a:t>이미지 출처 </a:t>
            </a:r>
            <a:r>
              <a:rPr lang="en-US" altLang="ko-KR" sz="1100" i="1" dirty="0">
                <a:hlinkClick r:id="rId4"/>
              </a:rPr>
              <a:t>https://darkpgmr.tistory.com/66</a:t>
            </a:r>
            <a:endParaRPr lang="ko-KR" altLang="en-US" sz="1100" i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2A3E8B-E6DA-4764-8033-50F7D368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7BD51-9454-414D-9B9C-9491DB056DAF}"/>
              </a:ext>
            </a:extLst>
          </p:cNvPr>
          <p:cNvSpPr txBox="1"/>
          <p:nvPr/>
        </p:nvSpPr>
        <p:spPr>
          <a:xfrm>
            <a:off x="724233" y="66752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748365-EAB9-4770-9184-796F1D20AFFD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20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F4C27C-2D99-4EC8-A0FC-D21CC5C06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9" r="39875" b="27752"/>
          <a:stretch/>
        </p:blipFill>
        <p:spPr>
          <a:xfrm>
            <a:off x="7367168" y="1825626"/>
            <a:ext cx="1838959" cy="15007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C70317-B518-4097-B34E-C9DD3D2E1F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9" y="3597455"/>
            <a:ext cx="1623267" cy="11998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16AB3D-9EB5-408C-B798-8704C1CF2989}"/>
              </a:ext>
            </a:extLst>
          </p:cNvPr>
          <p:cNvSpPr/>
          <p:nvPr/>
        </p:nvSpPr>
        <p:spPr>
          <a:xfrm>
            <a:off x="2362200" y="1825626"/>
            <a:ext cx="7467600" cy="1603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HSV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H(Hue): </a:t>
            </a:r>
            <a:r>
              <a:rPr lang="ko-KR" altLang="en-US" dirty="0">
                <a:solidFill>
                  <a:schemeClr val="tx1"/>
                </a:solidFill>
              </a:rPr>
              <a:t>색조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S(Saturation): </a:t>
            </a:r>
            <a:r>
              <a:rPr lang="ko-KR" altLang="en-US" dirty="0">
                <a:solidFill>
                  <a:schemeClr val="tx1"/>
                </a:solidFill>
              </a:rPr>
              <a:t>채도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V(Value): </a:t>
            </a:r>
            <a:r>
              <a:rPr lang="ko-KR" altLang="en-US" dirty="0">
                <a:solidFill>
                  <a:schemeClr val="tx1"/>
                </a:solidFill>
              </a:rPr>
              <a:t>명도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DD5AF-88A5-41A1-B8DA-8B421B2333FF}"/>
              </a:ext>
            </a:extLst>
          </p:cNvPr>
          <p:cNvSpPr/>
          <p:nvPr/>
        </p:nvSpPr>
        <p:spPr>
          <a:xfrm>
            <a:off x="2362200" y="3429000"/>
            <a:ext cx="7467600" cy="1603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Lab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L: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명도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A: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Red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와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Green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의 정도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B: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Yellow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와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Blue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의 정도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8F89F-8A0C-4F7C-AC2D-03114AAB443A}"/>
              </a:ext>
            </a:extLst>
          </p:cNvPr>
          <p:cNvSpPr/>
          <p:nvPr/>
        </p:nvSpPr>
        <p:spPr>
          <a:xfrm>
            <a:off x="2362200" y="5032374"/>
            <a:ext cx="7467600" cy="1603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err="1">
                <a:solidFill>
                  <a:schemeClr val="tx1"/>
                </a:solidFill>
              </a:rPr>
              <a:t>YCbCr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Y:</a:t>
            </a:r>
            <a:r>
              <a:rPr lang="ko-KR" altLang="en-US" dirty="0">
                <a:solidFill>
                  <a:schemeClr val="tx1"/>
                </a:solidFill>
              </a:rPr>
              <a:t> 밝기성분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 err="1">
                <a:solidFill>
                  <a:schemeClr val="tx1"/>
                </a:solidFill>
              </a:rPr>
              <a:t>Cb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청색 성분들의 기준 값과의 차이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Cr: </a:t>
            </a:r>
            <a:r>
              <a:rPr lang="ko-KR" altLang="en-US" dirty="0">
                <a:solidFill>
                  <a:schemeClr val="tx1"/>
                </a:solidFill>
              </a:rPr>
              <a:t>적색 성분들의 기준 값과의 차이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F65CE-2865-46FD-A335-3A079D8B4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840" y="5254693"/>
            <a:ext cx="1471612" cy="124750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C1F064-350A-4D89-9BE8-A5ED94E1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20265-2CD5-42CE-A0A0-BAE85CA3D0E6}"/>
              </a:ext>
            </a:extLst>
          </p:cNvPr>
          <p:cNvSpPr txBox="1"/>
          <p:nvPr/>
        </p:nvSpPr>
        <p:spPr>
          <a:xfrm>
            <a:off x="724233" y="667525"/>
            <a:ext cx="4412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Color Space </a:t>
            </a:r>
            <a:r>
              <a:rPr lang="ko-KR" altLang="en-US" sz="3200" spc="-150" dirty="0">
                <a:solidFill>
                  <a:srgbClr val="525252"/>
                </a:solidFill>
              </a:rPr>
              <a:t>기반의 검출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D49B75-866F-4FE9-8756-1C2F071E05B1}"/>
              </a:ext>
            </a:extLst>
          </p:cNvPr>
          <p:cNvSpPr/>
          <p:nvPr/>
        </p:nvSpPr>
        <p:spPr>
          <a:xfrm>
            <a:off x="575600" y="575193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ABC3A4"/>
      </a:accent1>
      <a:accent2>
        <a:srgbClr val="DC8E85"/>
      </a:accent2>
      <a:accent3>
        <a:srgbClr val="EAE7D5"/>
      </a:accent3>
      <a:accent4>
        <a:srgbClr val="E1C7AD"/>
      </a:accent4>
      <a:accent5>
        <a:srgbClr val="B7B8B0"/>
      </a:accent5>
      <a:accent6>
        <a:srgbClr val="8D8787"/>
      </a:accent6>
      <a:hlink>
        <a:srgbClr val="757070"/>
      </a:hlink>
      <a:folHlink>
        <a:srgbClr val="75707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1942</Words>
  <Application>Microsoft Office PowerPoint</Application>
  <PresentationFormat>와이드스크린</PresentationFormat>
  <Paragraphs>349</Paragraphs>
  <Slides>52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굴림체</vt:lpstr>
      <vt:lpstr>Arial</vt:lpstr>
      <vt:lpstr>Courier New</vt:lpstr>
      <vt:lpstr>Wingdings</vt:lpstr>
      <vt:lpstr>맑은 고딕</vt:lpstr>
      <vt:lpstr>Office 테마</vt:lpstr>
      <vt:lpstr>정보통신종합설계 최종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Json 파일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Image Inpainting for Irregular Holes Using Partial Convolutions</vt:lpstr>
      <vt:lpstr>Image Inpainting for Irregular Holes Using Partial Convolutions (Pconv)</vt:lpstr>
      <vt:lpstr>Partial Convolutional Layer</vt:lpstr>
      <vt:lpstr>Network</vt:lpstr>
      <vt:lpstr>PowerPoint 프레젠테이션</vt:lpstr>
      <vt:lpstr>Input Data</vt:lpstr>
      <vt:lpstr>Input Data</vt:lpstr>
      <vt:lpstr>Results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정보통신종합설계 최종</dc:title>
  <dc:creator>성 보람</dc:creator>
  <cp:lastModifiedBy>성 보람</cp:lastModifiedBy>
  <cp:revision>3</cp:revision>
  <dcterms:created xsi:type="dcterms:W3CDTF">2019-12-16T05:00:22Z</dcterms:created>
  <dcterms:modified xsi:type="dcterms:W3CDTF">2019-12-16T05:13:20Z</dcterms:modified>
</cp:coreProperties>
</file>